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3" r:id="rId6"/>
    <p:sldId id="264" r:id="rId7"/>
    <p:sldId id="260" r:id="rId8"/>
    <p:sldId id="261" r:id="rId9"/>
    <p:sldId id="265" r:id="rId10"/>
    <p:sldId id="262" r:id="rId1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1A"/>
    <a:srgbClr val="FBFAFC"/>
    <a:srgbClr val="F5F3F7"/>
    <a:srgbClr val="003300"/>
    <a:srgbClr val="E6EDF6"/>
    <a:srgbClr val="E9EFF7"/>
    <a:srgbClr val="E8F4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94" d="100"/>
          <a:sy n="94" d="100"/>
        </p:scale>
        <p:origin x="53" y="1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16C9E3B8-9490-42A2-BEEB-D93B0AE5785B}" type="datetimeFigureOut">
              <a:rPr lang="ar-IQ" smtClean="0"/>
              <a:pPr/>
              <a:t>22/05/1440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A92F5E8-E718-4226-8554-73E148EB2D35}"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6C9E3B8-9490-42A2-BEEB-D93B0AE5785B}" type="datetimeFigureOut">
              <a:rPr lang="ar-IQ" smtClean="0"/>
              <a:pPr/>
              <a:t>22/05/1440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A92F5E8-E718-4226-8554-73E148EB2D35}"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6C9E3B8-9490-42A2-BEEB-D93B0AE5785B}" type="datetimeFigureOut">
              <a:rPr lang="ar-IQ" smtClean="0"/>
              <a:pPr/>
              <a:t>22/05/1440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A92F5E8-E718-4226-8554-73E148EB2D35}"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6C9E3B8-9490-42A2-BEEB-D93B0AE5785B}" type="datetimeFigureOut">
              <a:rPr lang="ar-IQ" smtClean="0"/>
              <a:pPr/>
              <a:t>22/05/1440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A92F5E8-E718-4226-8554-73E148EB2D35}"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6C9E3B8-9490-42A2-BEEB-D93B0AE5785B}" type="datetimeFigureOut">
              <a:rPr lang="ar-IQ" smtClean="0"/>
              <a:pPr/>
              <a:t>22/05/1440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A92F5E8-E718-4226-8554-73E148EB2D35}"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16C9E3B8-9490-42A2-BEEB-D93B0AE5785B}" type="datetimeFigureOut">
              <a:rPr lang="ar-IQ" smtClean="0"/>
              <a:pPr/>
              <a:t>22/05/1440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4A92F5E8-E718-4226-8554-73E148EB2D35}"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16C9E3B8-9490-42A2-BEEB-D93B0AE5785B}" type="datetimeFigureOut">
              <a:rPr lang="ar-IQ" smtClean="0"/>
              <a:pPr/>
              <a:t>22/05/1440</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4A92F5E8-E718-4226-8554-73E148EB2D35}"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16C9E3B8-9490-42A2-BEEB-D93B0AE5785B}" type="datetimeFigureOut">
              <a:rPr lang="ar-IQ" smtClean="0"/>
              <a:pPr/>
              <a:t>22/05/1440</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4A92F5E8-E718-4226-8554-73E148EB2D35}"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6C9E3B8-9490-42A2-BEEB-D93B0AE5785B}" type="datetimeFigureOut">
              <a:rPr lang="ar-IQ" smtClean="0"/>
              <a:pPr/>
              <a:t>22/05/1440</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4A92F5E8-E718-4226-8554-73E148EB2D35}"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6C9E3B8-9490-42A2-BEEB-D93B0AE5785B}" type="datetimeFigureOut">
              <a:rPr lang="ar-IQ" smtClean="0"/>
              <a:pPr/>
              <a:t>22/05/1440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4A92F5E8-E718-4226-8554-73E148EB2D35}"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6C9E3B8-9490-42A2-BEEB-D93B0AE5785B}" type="datetimeFigureOut">
              <a:rPr lang="ar-IQ" smtClean="0"/>
              <a:pPr/>
              <a:t>22/05/1440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4A92F5E8-E718-4226-8554-73E148EB2D35}"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6C9E3B8-9490-42A2-BEEB-D93B0AE5785B}" type="datetimeFigureOut">
              <a:rPr lang="ar-IQ" smtClean="0"/>
              <a:pPr/>
              <a:t>22/05/1440</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A92F5E8-E718-4226-8554-73E148EB2D35}"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hyperlink" Target="mailto:noorhus2013@yahoo.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google.com/url?url=http://www.morleycomputers.co.uk/&amp;rct=j&amp;frm=1&amp;q=&amp;esrc=s&amp;sa=U&amp;ei=80KdVNE9kOFqzNCBsAs&amp;ved=0CCoQ9QEwCjgo&amp;usg=AFQjCNFc69l9s0ad2mEmNTUP6bqOozvtr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url=http://www.aliexpress.com/cheap/cheap-asphalt-bags.html&amp;rct=j&amp;frm=1&amp;q=&amp;esrc=s&amp;sa=U&amp;ei=dlydVO6KHoG2UPmAgvAK&amp;ved=0CBwQ9QEwAw&amp;usg=AFQjCNGburgynXkpgWrnnYxjDWIx_N_KzQ"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url=http://www.alibaba.com/product-detail/Transport-swab-with-media_281958891.html&amp;rct=j&amp;frm=1&amp;q=&amp;esrc=s&amp;sa=U&amp;ei=3F6dVNHsM4v8UvyLgagL&amp;ved=0CBYQ9QEwAA&amp;usg=AFQjCNHgQ-lWbVikhwsBapj_zr8xZSJbDQ"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1.bp.blogspot.com/-g2V1x7Inx14/VCFwbqs1rOI/AAAAAAAAAQI/g33PKg-82w8/s1600/media.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www.aliexpress.com/item-img/Free-Shipping-Planting-Bag-planting-Pot-of-Potatoes-vegetable-with-windows-Balcony-vegetables/794973179.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مجموعة 14"/>
          <p:cNvGrpSpPr/>
          <p:nvPr/>
        </p:nvGrpSpPr>
        <p:grpSpPr>
          <a:xfrm>
            <a:off x="214282" y="285728"/>
            <a:ext cx="1928826" cy="2867045"/>
            <a:chOff x="214282" y="285728"/>
            <a:chExt cx="1928826" cy="2867045"/>
          </a:xfrm>
        </p:grpSpPr>
        <p:sp>
          <p:nvSpPr>
            <p:cNvPr id="6" name="مستطيل 5"/>
            <p:cNvSpPr/>
            <p:nvPr/>
          </p:nvSpPr>
          <p:spPr>
            <a:xfrm>
              <a:off x="214282" y="285728"/>
              <a:ext cx="1928826" cy="2867045"/>
            </a:xfrm>
            <a:prstGeom prst="rect">
              <a:avLst/>
            </a:prstGeom>
            <a:solidFill>
              <a:srgbClr val="FBFAFC"/>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dirty="0">
                <a:noFill/>
              </a:endParaRPr>
            </a:p>
          </p:txBody>
        </p:sp>
        <p:grpSp>
          <p:nvGrpSpPr>
            <p:cNvPr id="13" name="مجموعة 12"/>
            <p:cNvGrpSpPr/>
            <p:nvPr/>
          </p:nvGrpSpPr>
          <p:grpSpPr>
            <a:xfrm>
              <a:off x="228570" y="285729"/>
              <a:ext cx="1905013" cy="2857520"/>
              <a:chOff x="371446" y="1142984"/>
              <a:chExt cx="1905013" cy="2857520"/>
            </a:xfrm>
          </p:grpSpPr>
          <p:pic>
            <p:nvPicPr>
              <p:cNvPr id="3" name="Picture 2" descr="http://www.thewisdomfactory.org/wp-content/uploads/2012/07/TwitterPic11.gif"/>
              <p:cNvPicPr>
                <a:picLocks noChangeAspect="1" noChangeArrowheads="1"/>
              </p:cNvPicPr>
              <p:nvPr/>
            </p:nvPicPr>
            <p:blipFill>
              <a:blip r:embed="rId2" cstate="print">
                <a:lum bright="70000" contrast="-70000"/>
              </a:blip>
              <a:srcRect r="12586" b="46224"/>
              <a:stretch>
                <a:fillRect/>
              </a:stretch>
            </p:blipFill>
            <p:spPr bwMode="auto">
              <a:xfrm>
                <a:off x="371446" y="2428868"/>
                <a:ext cx="1905013" cy="1571636"/>
              </a:xfrm>
              <a:prstGeom prst="rect">
                <a:avLst/>
              </a:prstGeom>
              <a:noFill/>
            </p:spPr>
          </p:pic>
          <p:pic>
            <p:nvPicPr>
              <p:cNvPr id="7" name="Picture 2" descr="http://www.thewisdomfactory.org/wp-content/uploads/2012/07/TwitterPic11.gif"/>
              <p:cNvPicPr>
                <a:picLocks noChangeAspect="1" noChangeArrowheads="1"/>
              </p:cNvPicPr>
              <p:nvPr/>
            </p:nvPicPr>
            <p:blipFill>
              <a:blip r:embed="rId2" cstate="print">
                <a:lum bright="70000" contrast="-70000"/>
              </a:blip>
              <a:srcRect r="14772" b="46224"/>
              <a:stretch>
                <a:fillRect/>
              </a:stretch>
            </p:blipFill>
            <p:spPr bwMode="auto">
              <a:xfrm rot="10800000">
                <a:off x="380971" y="1142984"/>
                <a:ext cx="1895488" cy="1428760"/>
              </a:xfrm>
              <a:prstGeom prst="rect">
                <a:avLst/>
              </a:prstGeom>
              <a:noFill/>
            </p:spPr>
          </p:pic>
        </p:grpSp>
        <p:pic>
          <p:nvPicPr>
            <p:cNvPr id="10248" name="Picture 8" descr="http://baghdadiabian.com/filemanager.php?action=image&amp;id=31002"/>
            <p:cNvPicPr>
              <a:picLocks noChangeAspect="1" noChangeArrowheads="1"/>
            </p:cNvPicPr>
            <p:nvPr/>
          </p:nvPicPr>
          <p:blipFill>
            <a:blip r:embed="rId3" cstate="print"/>
            <a:srcRect/>
            <a:stretch>
              <a:fillRect/>
            </a:stretch>
          </p:blipFill>
          <p:spPr bwMode="auto">
            <a:xfrm>
              <a:off x="295245" y="962008"/>
              <a:ext cx="1149107" cy="1104909"/>
            </a:xfrm>
            <a:prstGeom prst="rect">
              <a:avLst/>
            </a:prstGeom>
            <a:noFill/>
          </p:spPr>
        </p:pic>
      </p:grpSp>
      <p:sp>
        <p:nvSpPr>
          <p:cNvPr id="14" name="مربع نص 13"/>
          <p:cNvSpPr txBox="1"/>
          <p:nvPr/>
        </p:nvSpPr>
        <p:spPr>
          <a:xfrm>
            <a:off x="755576" y="590566"/>
            <a:ext cx="7929618" cy="4955203"/>
          </a:xfrm>
          <a:prstGeom prst="rect">
            <a:avLst/>
          </a:prstGeom>
          <a:noFill/>
        </p:spPr>
        <p:txBody>
          <a:bodyPr wrap="square" rtlCol="1">
            <a:spAutoFit/>
          </a:bodyPr>
          <a:lstStyle/>
          <a:p>
            <a:endParaRPr lang="ar-IQ" b="1" dirty="0" smtClean="0"/>
          </a:p>
          <a:p>
            <a:pPr algn="ctr"/>
            <a:endParaRPr lang="ar-IQ" sz="3200" dirty="0" smtClean="0"/>
          </a:p>
          <a:p>
            <a:pPr algn="ctr"/>
            <a:r>
              <a:rPr lang="ar-SA" sz="4400" b="1" dirty="0" smtClean="0">
                <a:solidFill>
                  <a:srgbClr val="003A1A"/>
                </a:solidFill>
              </a:rPr>
              <a:t>الجامعة تصنع الحياة</a:t>
            </a:r>
            <a:endParaRPr lang="ar-IQ" sz="4400" b="1" dirty="0" smtClean="0">
              <a:solidFill>
                <a:srgbClr val="003A1A"/>
              </a:solidFill>
            </a:endParaRPr>
          </a:p>
          <a:p>
            <a:pPr algn="ctr"/>
            <a:endParaRPr lang="ar-IQ" sz="3200" dirty="0" smtClean="0"/>
          </a:p>
          <a:p>
            <a:pPr algn="ctr"/>
            <a:r>
              <a:rPr lang="en-US" sz="3200" b="1" dirty="0" smtClean="0">
                <a:solidFill>
                  <a:srgbClr val="002060"/>
                </a:solidFill>
              </a:rPr>
              <a:t>The University makes the life</a:t>
            </a:r>
          </a:p>
          <a:p>
            <a:pPr algn="ctr"/>
            <a:endParaRPr lang="ar-IQ" sz="3200" dirty="0" smtClean="0"/>
          </a:p>
          <a:p>
            <a:r>
              <a:rPr lang="ar-IQ" sz="2400" b="1" dirty="0" smtClean="0"/>
              <a:t>    </a:t>
            </a:r>
            <a:r>
              <a:rPr lang="ar-SA" sz="2400" b="1" dirty="0" smtClean="0"/>
              <a:t>دراسة تطبيقية حول إمكانية تحويل الجامعات العراقية إلى جامعات منتجة</a:t>
            </a:r>
            <a:endParaRPr lang="en-US" sz="2400" b="1" dirty="0" smtClean="0"/>
          </a:p>
          <a:p>
            <a:r>
              <a:rPr lang="ar-SA" sz="2000" b="1" dirty="0" smtClean="0"/>
              <a:t>                                    عرض لمدة 10 دقائق لتحفيز الباحثين</a:t>
            </a:r>
          </a:p>
          <a:p>
            <a:endParaRPr lang="en-US" sz="2000" b="1" dirty="0" smtClean="0"/>
          </a:p>
          <a:p>
            <a:r>
              <a:rPr lang="ar-IQ" sz="2000" b="1" dirty="0" smtClean="0"/>
              <a:t>مقدمة من قبل. </a:t>
            </a:r>
          </a:p>
          <a:p>
            <a:r>
              <a:rPr lang="ar-IQ" sz="1400" dirty="0" smtClean="0"/>
              <a:t>أ.م.د. حسين كاطع عبد السادة – رئيس فرع الاحياء المجهرية-كلية طب الزهراء- جامعة البصرة – هـ (07733975916 )</a:t>
            </a:r>
          </a:p>
          <a:p>
            <a:r>
              <a:rPr lang="ar-IQ" sz="1400" dirty="0" smtClean="0"/>
              <a:t>م.م. رشا نوري جواد – رئيس قسم التمريض-</a:t>
            </a:r>
            <a:r>
              <a:rPr lang="ar-IQ" sz="1400" dirty="0"/>
              <a:t>المعهد التقني </a:t>
            </a:r>
            <a:r>
              <a:rPr lang="ar-IQ" sz="1400" dirty="0" smtClean="0"/>
              <a:t>البصرة- الجامعة التقنية الجنوبية –هـ (07733975884 )</a:t>
            </a:r>
          </a:p>
          <a:p>
            <a:r>
              <a:rPr lang="ar-SA" sz="1400" dirty="0" smtClean="0"/>
              <a:t>للاستفسار</a:t>
            </a:r>
            <a:r>
              <a:rPr lang="en-GB" sz="1400" dirty="0" smtClean="0"/>
              <a:t> </a:t>
            </a:r>
            <a:r>
              <a:rPr lang="ar-IQ" sz="1400" dirty="0" smtClean="0"/>
              <a:t>: </a:t>
            </a:r>
            <a:r>
              <a:rPr lang="en-GB" sz="1400" dirty="0" smtClean="0">
                <a:hlinkClick r:id="rId4"/>
              </a:rPr>
              <a:t>noorhus2013@yahoo.com</a:t>
            </a:r>
            <a:r>
              <a:rPr lang="en-GB" sz="1400" dirty="0" smtClean="0"/>
              <a:t> </a:t>
            </a:r>
            <a:endParaRPr lang="ar-IQ"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27630" y="-202027"/>
            <a:ext cx="8229600" cy="1143000"/>
          </a:xfrm>
        </p:spPr>
        <p:txBody>
          <a:bodyPr/>
          <a:lstStyle/>
          <a:p>
            <a:r>
              <a:rPr lang="ar-IQ" dirty="0" smtClean="0">
                <a:solidFill>
                  <a:srgbClr val="002060"/>
                </a:solidFill>
              </a:rPr>
              <a:t> هل يستطيع العراق ؟؟</a:t>
            </a:r>
            <a:endParaRPr lang="ar-IQ" dirty="0">
              <a:solidFill>
                <a:srgbClr val="002060"/>
              </a:solidFill>
            </a:endParaRPr>
          </a:p>
        </p:txBody>
      </p:sp>
      <p:sp>
        <p:nvSpPr>
          <p:cNvPr id="3" name="مربع نص 2"/>
          <p:cNvSpPr txBox="1"/>
          <p:nvPr/>
        </p:nvSpPr>
        <p:spPr>
          <a:xfrm>
            <a:off x="1571604" y="714356"/>
            <a:ext cx="7464892" cy="4924425"/>
          </a:xfrm>
          <a:prstGeom prst="rect">
            <a:avLst/>
          </a:prstGeom>
          <a:noFill/>
        </p:spPr>
        <p:txBody>
          <a:bodyPr wrap="square" rtlCol="1">
            <a:spAutoFit/>
          </a:bodyPr>
          <a:lstStyle/>
          <a:p>
            <a:r>
              <a:rPr lang="ar-IQ" sz="3200" b="1" dirty="0" smtClean="0">
                <a:solidFill>
                  <a:srgbClr val="FF0000"/>
                </a:solidFill>
              </a:rPr>
              <a:t>العراق أول بلد خط بالقلم وهو أول من :</a:t>
            </a:r>
            <a:endParaRPr lang="ar-IQ" sz="2400" b="1" dirty="0" smtClean="0">
              <a:solidFill>
                <a:srgbClr val="FF0000"/>
              </a:solidFill>
            </a:endParaRPr>
          </a:p>
          <a:p>
            <a:pPr>
              <a:buFontTx/>
              <a:buChar char="-"/>
            </a:pPr>
            <a:r>
              <a:rPr lang="ar-IQ" sz="2400" dirty="0" smtClean="0"/>
              <a:t>صنع العجلات </a:t>
            </a:r>
          </a:p>
          <a:p>
            <a:pPr>
              <a:buFontTx/>
              <a:buChar char="-"/>
            </a:pPr>
            <a:r>
              <a:rPr lang="ar-IQ" sz="2400" dirty="0" smtClean="0"/>
              <a:t>صنع البطارية</a:t>
            </a:r>
          </a:p>
          <a:p>
            <a:pPr>
              <a:buFontTx/>
              <a:buChar char="-"/>
            </a:pPr>
            <a:r>
              <a:rPr lang="ar-IQ" sz="2400" dirty="0" smtClean="0"/>
              <a:t>لا مكان في هذه الأوراق لحصر ما قدمه العراق للإنسانية بل التاريخ بتخومه العالية وصفحاته البيضاء كتب عنا ما يبهر العالم .. </a:t>
            </a:r>
          </a:p>
          <a:p>
            <a:endParaRPr lang="ar-IQ" sz="2400" dirty="0" smtClean="0"/>
          </a:p>
          <a:p>
            <a:r>
              <a:rPr lang="ar-IQ" sz="2400" b="1" dirty="0" smtClean="0">
                <a:solidFill>
                  <a:srgbClr val="FF0000"/>
                </a:solidFill>
              </a:rPr>
              <a:t>فهل نستطيع ؟ </a:t>
            </a:r>
          </a:p>
          <a:p>
            <a:r>
              <a:rPr lang="ar-IQ" sz="2400" b="1" dirty="0" smtClean="0">
                <a:solidFill>
                  <a:srgbClr val="003300"/>
                </a:solidFill>
              </a:rPr>
              <a:t>نعم وبمليء الفم فنحن لا نحتاج إلا إلى الإرادة والقرار.</a:t>
            </a:r>
          </a:p>
          <a:p>
            <a:endParaRPr lang="ar-IQ" b="1" dirty="0" smtClean="0"/>
          </a:p>
          <a:p>
            <a:r>
              <a:rPr lang="ar-IQ" sz="2400" b="1" dirty="0" smtClean="0">
                <a:solidFill>
                  <a:srgbClr val="002060"/>
                </a:solidFill>
              </a:rPr>
              <a:t>وسيكون الهدف الأول هو عرض منتجات الجامعة في </a:t>
            </a:r>
          </a:p>
          <a:p>
            <a:r>
              <a:rPr lang="ar-IQ" sz="2400" b="1" dirty="0" smtClean="0">
                <a:solidFill>
                  <a:srgbClr val="002060"/>
                </a:solidFill>
              </a:rPr>
              <a:t>معرض بغداد والمعارض العالمية ومنها معرض دبي</a:t>
            </a:r>
          </a:p>
          <a:p>
            <a:r>
              <a:rPr lang="ar-IQ" sz="2400" b="1" dirty="0" smtClean="0">
                <a:solidFill>
                  <a:srgbClr val="002060"/>
                </a:solidFill>
              </a:rPr>
              <a:t> العالميـة الذي ترتاده أكثر من 120 دولة و530 شركة</a:t>
            </a:r>
          </a:p>
          <a:p>
            <a:r>
              <a:rPr lang="ar-IQ" sz="2400" b="1" dirty="0" smtClean="0">
                <a:solidFill>
                  <a:srgbClr val="002060"/>
                </a:solidFill>
              </a:rPr>
              <a:t> عالمية.</a:t>
            </a:r>
          </a:p>
        </p:txBody>
      </p:sp>
      <p:pic>
        <p:nvPicPr>
          <p:cNvPr id="1027" name="Picture 3" descr="https://scontent-a-fra.xx.fbcdn.net/hphotos-xpa1/v/t1.0-9/10425514_647707921986853_1343915201682519372_n.jpg?oh=1cfc3716e7f9ee966978cba3f18b0692&amp;oe=55345DE0"/>
          <p:cNvPicPr>
            <a:picLocks noChangeAspect="1" noChangeArrowheads="1"/>
          </p:cNvPicPr>
          <p:nvPr/>
        </p:nvPicPr>
        <p:blipFill>
          <a:blip r:embed="rId2" cstate="print"/>
          <a:srcRect/>
          <a:stretch>
            <a:fillRect/>
          </a:stretch>
        </p:blipFill>
        <p:spPr bwMode="auto">
          <a:xfrm>
            <a:off x="13398500" y="-5249863"/>
            <a:ext cx="5238750" cy="4086225"/>
          </a:xfrm>
          <a:prstGeom prst="rect">
            <a:avLst/>
          </a:prstGeom>
          <a:noFill/>
        </p:spPr>
      </p:pic>
      <p:pic>
        <p:nvPicPr>
          <p:cNvPr id="1028" name="Picture 4"/>
          <p:cNvPicPr>
            <a:picLocks noChangeAspect="1" noChangeArrowheads="1"/>
          </p:cNvPicPr>
          <p:nvPr/>
        </p:nvPicPr>
        <p:blipFill>
          <a:blip r:embed="rId3" cstate="print"/>
          <a:srcRect/>
          <a:stretch>
            <a:fillRect/>
          </a:stretch>
        </p:blipFill>
        <p:spPr bwMode="auto">
          <a:xfrm>
            <a:off x="503027" y="559508"/>
            <a:ext cx="1143008" cy="1571636"/>
          </a:xfrm>
          <a:prstGeom prst="rect">
            <a:avLst/>
          </a:prstGeom>
          <a:noFill/>
          <a:ln w="9525">
            <a:solidFill>
              <a:schemeClr val="tx1"/>
            </a:solidFill>
            <a:miter lim="800000"/>
            <a:headEnd/>
            <a:tailEnd/>
          </a:ln>
          <a:effectLst/>
        </p:spPr>
      </p:pic>
      <p:sp>
        <p:nvSpPr>
          <p:cNvPr id="7" name="مستطيل 6"/>
          <p:cNvSpPr/>
          <p:nvPr/>
        </p:nvSpPr>
        <p:spPr>
          <a:xfrm>
            <a:off x="179390" y="3886534"/>
            <a:ext cx="3071834" cy="369332"/>
          </a:xfrm>
          <a:prstGeom prst="rect">
            <a:avLst/>
          </a:prstGeom>
        </p:spPr>
        <p:txBody>
          <a:bodyPr wrap="square">
            <a:spAutoFit/>
          </a:bodyPr>
          <a:lstStyle/>
          <a:p>
            <a:pPr algn="l"/>
            <a:r>
              <a:rPr lang="ar-IQ" dirty="0" smtClean="0"/>
              <a:t>في العهد السومري </a:t>
            </a:r>
            <a:r>
              <a:rPr lang="en-US" dirty="0" smtClean="0"/>
              <a:t>    </a:t>
            </a:r>
            <a:endParaRPr lang="ar-IQ" dirty="0"/>
          </a:p>
        </p:txBody>
      </p:sp>
      <p:pic>
        <p:nvPicPr>
          <p:cNvPr id="1031" name="Picture 7"/>
          <p:cNvPicPr>
            <a:picLocks noChangeAspect="1" noChangeArrowheads="1"/>
          </p:cNvPicPr>
          <p:nvPr/>
        </p:nvPicPr>
        <p:blipFill>
          <a:blip r:embed="rId4" cstate="print">
            <a:lum bright="10000"/>
          </a:blip>
          <a:srcRect l="7812" t="17050" r="16015" b="26464"/>
          <a:stretch>
            <a:fillRect/>
          </a:stretch>
        </p:blipFill>
        <p:spPr bwMode="auto">
          <a:xfrm>
            <a:off x="503027" y="4346416"/>
            <a:ext cx="3000396" cy="1737592"/>
          </a:xfrm>
          <a:prstGeom prst="rect">
            <a:avLst/>
          </a:prstGeom>
          <a:noFill/>
          <a:ln w="9525">
            <a:solidFill>
              <a:schemeClr val="tx1"/>
            </a:solidFill>
            <a:miter lim="800000"/>
            <a:headEnd/>
            <a:tailEnd/>
          </a:ln>
          <a:effectLst/>
        </p:spPr>
      </p:pic>
      <p:pic>
        <p:nvPicPr>
          <p:cNvPr id="1033" name="Picture 9" descr="http://maaber.50megs.com/images88/1101-Mozaique_14.jpg"/>
          <p:cNvPicPr>
            <a:picLocks noChangeAspect="1" noChangeArrowheads="1"/>
          </p:cNvPicPr>
          <p:nvPr/>
        </p:nvPicPr>
        <p:blipFill>
          <a:blip r:embed="rId5" cstate="print"/>
          <a:srcRect/>
          <a:stretch>
            <a:fillRect/>
          </a:stretch>
        </p:blipFill>
        <p:spPr bwMode="auto">
          <a:xfrm>
            <a:off x="142844" y="2357430"/>
            <a:ext cx="2071680" cy="1571636"/>
          </a:xfrm>
          <a:prstGeom prst="rect">
            <a:avLst/>
          </a:prstGeom>
          <a:noFill/>
          <a:ln>
            <a:solidFill>
              <a:schemeClr val="tx1"/>
            </a:solidFill>
          </a:ln>
        </p:spPr>
      </p:pic>
      <p:sp>
        <p:nvSpPr>
          <p:cNvPr id="12" name="مستطيل 11"/>
          <p:cNvSpPr/>
          <p:nvPr/>
        </p:nvSpPr>
        <p:spPr>
          <a:xfrm>
            <a:off x="285720" y="6143644"/>
            <a:ext cx="3350176" cy="369332"/>
          </a:xfrm>
          <a:prstGeom prst="rect">
            <a:avLst/>
          </a:prstGeom>
        </p:spPr>
        <p:txBody>
          <a:bodyPr wrap="square">
            <a:spAutoFit/>
          </a:bodyPr>
          <a:lstStyle/>
          <a:p>
            <a:r>
              <a:rPr lang="ar-IQ" dirty="0" smtClean="0"/>
              <a:t>200عام قبل الميلاد في الحقبة </a:t>
            </a:r>
            <a:r>
              <a:rPr lang="ar-IQ" dirty="0" err="1" smtClean="0"/>
              <a:t>الساسانية</a:t>
            </a:r>
            <a:r>
              <a:rPr lang="ar-IQ" dirty="0" smtClean="0"/>
              <a:t> </a:t>
            </a:r>
            <a:endParaRPr lang="ar-IQ"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8229600" cy="1143000"/>
          </a:xfrm>
        </p:spPr>
        <p:txBody>
          <a:bodyPr/>
          <a:lstStyle/>
          <a:p>
            <a:r>
              <a:rPr lang="ar-IQ" dirty="0" smtClean="0"/>
              <a:t>موارد ميزانية جامعة </a:t>
            </a:r>
            <a:r>
              <a:rPr lang="ar-IQ" dirty="0" smtClean="0"/>
              <a:t>ليدز</a:t>
            </a:r>
            <a:r>
              <a:rPr lang="ar-IQ" dirty="0" smtClean="0"/>
              <a:t>الانكليزية</a:t>
            </a:r>
            <a:r>
              <a:rPr lang="ar-IQ" dirty="0" smtClean="0"/>
              <a:t> </a:t>
            </a:r>
            <a:endParaRPr lang="ar-IQ" dirty="0"/>
          </a:p>
        </p:txBody>
      </p:sp>
      <p:grpSp>
        <p:nvGrpSpPr>
          <p:cNvPr id="20" name="مجموعة 19"/>
          <p:cNvGrpSpPr/>
          <p:nvPr/>
        </p:nvGrpSpPr>
        <p:grpSpPr>
          <a:xfrm>
            <a:off x="3000364" y="882864"/>
            <a:ext cx="5643602" cy="2786082"/>
            <a:chOff x="3000364" y="1428736"/>
            <a:chExt cx="5643602" cy="2786082"/>
          </a:xfrm>
        </p:grpSpPr>
        <p:pic>
          <p:nvPicPr>
            <p:cNvPr id="2050" name="Picture 2"/>
            <p:cNvPicPr>
              <a:picLocks noChangeAspect="1" noChangeArrowheads="1"/>
            </p:cNvPicPr>
            <p:nvPr/>
          </p:nvPicPr>
          <p:blipFill>
            <a:blip r:embed="rId2" cstate="print"/>
            <a:srcRect/>
            <a:stretch>
              <a:fillRect/>
            </a:stretch>
          </p:blipFill>
          <p:spPr bwMode="auto">
            <a:xfrm>
              <a:off x="5429256" y="1428736"/>
              <a:ext cx="3214710" cy="2786082"/>
            </a:xfrm>
            <a:prstGeom prst="rect">
              <a:avLst/>
            </a:prstGeom>
            <a:noFill/>
            <a:ln w="9525">
              <a:noFill/>
              <a:miter lim="800000"/>
              <a:headEnd/>
              <a:tailEnd/>
            </a:ln>
            <a:effectLst/>
          </p:spPr>
        </p:pic>
        <p:sp>
          <p:nvSpPr>
            <p:cNvPr id="13" name="مستطيل 12"/>
            <p:cNvSpPr/>
            <p:nvPr/>
          </p:nvSpPr>
          <p:spPr>
            <a:xfrm>
              <a:off x="3000364" y="1428736"/>
              <a:ext cx="2428892" cy="2786082"/>
            </a:xfrm>
            <a:prstGeom prst="rect">
              <a:avLst/>
            </a:prstGeom>
            <a:solidFill>
              <a:srgbClr val="E9E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5" name="مربع نص 14"/>
            <p:cNvSpPr txBox="1"/>
            <p:nvPr/>
          </p:nvSpPr>
          <p:spPr>
            <a:xfrm>
              <a:off x="3428992" y="2985858"/>
              <a:ext cx="2071702" cy="400110"/>
            </a:xfrm>
            <a:prstGeom prst="rect">
              <a:avLst/>
            </a:prstGeom>
            <a:noFill/>
          </p:spPr>
          <p:txBody>
            <a:bodyPr wrap="square" rtlCol="1">
              <a:spAutoFit/>
            </a:bodyPr>
            <a:lstStyle/>
            <a:p>
              <a:r>
                <a:rPr lang="ar-IQ" sz="2000" dirty="0" smtClean="0"/>
                <a:t>منتجـــات الجامعـــة</a:t>
              </a:r>
              <a:endParaRPr lang="ar-IQ" sz="2000" dirty="0"/>
            </a:p>
          </p:txBody>
        </p:sp>
        <p:sp>
          <p:nvSpPr>
            <p:cNvPr id="16" name="مربع نص 15"/>
            <p:cNvSpPr txBox="1"/>
            <p:nvPr/>
          </p:nvSpPr>
          <p:spPr>
            <a:xfrm>
              <a:off x="3428992" y="2601904"/>
              <a:ext cx="2071702" cy="400110"/>
            </a:xfrm>
            <a:prstGeom prst="rect">
              <a:avLst/>
            </a:prstGeom>
            <a:noFill/>
          </p:spPr>
          <p:txBody>
            <a:bodyPr wrap="square" rtlCol="1">
              <a:spAutoFit/>
            </a:bodyPr>
            <a:lstStyle/>
            <a:p>
              <a:r>
                <a:rPr lang="ar-IQ" sz="2000" dirty="0" smtClean="0"/>
                <a:t>المبـــاني والأنديــــة </a:t>
              </a:r>
              <a:endParaRPr lang="ar-IQ" sz="2000" dirty="0"/>
            </a:p>
          </p:txBody>
        </p:sp>
        <p:sp>
          <p:nvSpPr>
            <p:cNvPr id="17" name="مربع نص 16"/>
            <p:cNvSpPr txBox="1"/>
            <p:nvPr/>
          </p:nvSpPr>
          <p:spPr>
            <a:xfrm>
              <a:off x="3385450" y="1785926"/>
              <a:ext cx="2114112" cy="400110"/>
            </a:xfrm>
            <a:prstGeom prst="rect">
              <a:avLst/>
            </a:prstGeom>
            <a:noFill/>
          </p:spPr>
          <p:txBody>
            <a:bodyPr wrap="square" rtlCol="1">
              <a:spAutoFit/>
            </a:bodyPr>
            <a:lstStyle/>
            <a:p>
              <a:r>
                <a:rPr lang="ar-IQ" sz="2000" dirty="0" smtClean="0"/>
                <a:t>الدورات والمؤتمرات</a:t>
              </a:r>
              <a:endParaRPr lang="ar-IQ" sz="2000" dirty="0"/>
            </a:p>
          </p:txBody>
        </p:sp>
        <p:sp>
          <p:nvSpPr>
            <p:cNvPr id="18" name="مربع نص 17"/>
            <p:cNvSpPr txBox="1"/>
            <p:nvPr/>
          </p:nvSpPr>
          <p:spPr>
            <a:xfrm>
              <a:off x="3443506" y="2215686"/>
              <a:ext cx="2071702" cy="400110"/>
            </a:xfrm>
            <a:prstGeom prst="rect">
              <a:avLst/>
            </a:prstGeom>
            <a:noFill/>
          </p:spPr>
          <p:txBody>
            <a:bodyPr wrap="square" rtlCol="1">
              <a:spAutoFit/>
            </a:bodyPr>
            <a:lstStyle/>
            <a:p>
              <a:r>
                <a:rPr lang="ar-IQ" sz="2000" dirty="0" smtClean="0"/>
                <a:t>الأجهزة والفحوصات</a:t>
              </a:r>
              <a:endParaRPr lang="ar-IQ" sz="2000" dirty="0"/>
            </a:p>
          </p:txBody>
        </p:sp>
      </p:grpSp>
      <p:sp>
        <p:nvSpPr>
          <p:cNvPr id="14" name="مستطيل 13"/>
          <p:cNvSpPr/>
          <p:nvPr/>
        </p:nvSpPr>
        <p:spPr>
          <a:xfrm>
            <a:off x="7325117" y="5072074"/>
            <a:ext cx="263213" cy="276999"/>
          </a:xfrm>
          <a:prstGeom prst="rect">
            <a:avLst/>
          </a:prstGeom>
        </p:spPr>
        <p:txBody>
          <a:bodyPr wrap="none">
            <a:spAutoFit/>
          </a:bodyPr>
          <a:lstStyle/>
          <a:p>
            <a:r>
              <a:rPr lang="ar-IQ" sz="1200" b="1" dirty="0" smtClean="0">
                <a:solidFill>
                  <a:schemeClr val="bg1"/>
                </a:solidFill>
              </a:rPr>
              <a:t>£</a:t>
            </a:r>
            <a:endParaRPr lang="ar-IQ" sz="1200" b="1" dirty="0">
              <a:solidFill>
                <a:schemeClr val="bg1"/>
              </a:solidFill>
            </a:endParaRPr>
          </a:p>
        </p:txBody>
      </p:sp>
      <p:pic>
        <p:nvPicPr>
          <p:cNvPr id="1026" name="Picture 2"/>
          <p:cNvPicPr>
            <a:picLocks noChangeAspect="1" noChangeArrowheads="1"/>
          </p:cNvPicPr>
          <p:nvPr/>
        </p:nvPicPr>
        <p:blipFill>
          <a:blip r:embed="rId3" cstate="print"/>
          <a:srcRect/>
          <a:stretch>
            <a:fillRect/>
          </a:stretch>
        </p:blipFill>
        <p:spPr bwMode="auto">
          <a:xfrm>
            <a:off x="428596" y="3714752"/>
            <a:ext cx="5248275" cy="2705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214338"/>
            <a:ext cx="8229600" cy="1143000"/>
          </a:xfrm>
        </p:spPr>
        <p:txBody>
          <a:bodyPr/>
          <a:lstStyle/>
          <a:p>
            <a:r>
              <a:rPr lang="ar-IQ" dirty="0" smtClean="0"/>
              <a:t>بعض منتجات الجامعة وكلفها</a:t>
            </a:r>
            <a:endParaRPr lang="ar-IQ" dirty="0"/>
          </a:p>
        </p:txBody>
      </p:sp>
      <p:pic>
        <p:nvPicPr>
          <p:cNvPr id="6" name="Picture 2" descr="TuboHotel Eco Friendly Recycled Concrete Pipes Hotel: TuboHotel "/>
          <p:cNvPicPr>
            <a:picLocks noChangeAspect="1" noChangeArrowheads="1"/>
          </p:cNvPicPr>
          <p:nvPr/>
        </p:nvPicPr>
        <p:blipFill>
          <a:blip r:embed="rId2" cstate="print"/>
          <a:srcRect t="17714" b="10286"/>
          <a:stretch>
            <a:fillRect/>
          </a:stretch>
        </p:blipFill>
        <p:spPr bwMode="auto">
          <a:xfrm>
            <a:off x="6715140" y="785794"/>
            <a:ext cx="2214578" cy="2214578"/>
          </a:xfrm>
          <a:prstGeom prst="rect">
            <a:avLst/>
          </a:prstGeom>
          <a:noFill/>
          <a:ln>
            <a:solidFill>
              <a:schemeClr val="tx1"/>
            </a:solidFill>
          </a:ln>
        </p:spPr>
      </p:pic>
      <p:sp>
        <p:nvSpPr>
          <p:cNvPr id="7" name="سهم إلى اليسار 6"/>
          <p:cNvSpPr/>
          <p:nvPr/>
        </p:nvSpPr>
        <p:spPr>
          <a:xfrm>
            <a:off x="6286512" y="1571612"/>
            <a:ext cx="428628" cy="714380"/>
          </a:xfrm>
          <a:prstGeom prst="leftArrow">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8" name="مربع نص 7"/>
          <p:cNvSpPr txBox="1"/>
          <p:nvPr/>
        </p:nvSpPr>
        <p:spPr>
          <a:xfrm>
            <a:off x="4572000" y="1214423"/>
            <a:ext cx="1714512" cy="1323439"/>
          </a:xfrm>
          <a:prstGeom prst="rect">
            <a:avLst/>
          </a:prstGeom>
          <a:noFill/>
          <a:ln>
            <a:solidFill>
              <a:schemeClr val="tx1"/>
            </a:solidFill>
          </a:ln>
        </p:spPr>
        <p:txBody>
          <a:bodyPr wrap="square" rtlCol="1">
            <a:spAutoFit/>
          </a:bodyPr>
          <a:lstStyle/>
          <a:p>
            <a:pPr algn="ctr"/>
            <a:r>
              <a:rPr lang="en-US" sz="2000" dirty="0" smtClean="0"/>
              <a:t>Prime cost  </a:t>
            </a:r>
          </a:p>
          <a:p>
            <a:pPr algn="ctr"/>
            <a:r>
              <a:rPr lang="en-US" sz="2000" dirty="0" smtClean="0"/>
              <a:t>single, furnish</a:t>
            </a:r>
          </a:p>
          <a:p>
            <a:pPr algn="ctr"/>
            <a:r>
              <a:rPr lang="ar-IQ" sz="2000" dirty="0" smtClean="0"/>
              <a:t>£ </a:t>
            </a:r>
            <a:r>
              <a:rPr lang="en-US" sz="2000" dirty="0" smtClean="0"/>
              <a:t>3000</a:t>
            </a:r>
          </a:p>
          <a:p>
            <a:endParaRPr lang="en-US" sz="2000" dirty="0" smtClean="0"/>
          </a:p>
        </p:txBody>
      </p:sp>
      <p:sp>
        <p:nvSpPr>
          <p:cNvPr id="9" name="مربع نص 8"/>
          <p:cNvSpPr txBox="1"/>
          <p:nvPr/>
        </p:nvSpPr>
        <p:spPr>
          <a:xfrm>
            <a:off x="2428860" y="1357299"/>
            <a:ext cx="1714512" cy="1015663"/>
          </a:xfrm>
          <a:prstGeom prst="rect">
            <a:avLst/>
          </a:prstGeom>
          <a:noFill/>
          <a:ln>
            <a:solidFill>
              <a:schemeClr val="tx1"/>
            </a:solidFill>
          </a:ln>
        </p:spPr>
        <p:txBody>
          <a:bodyPr wrap="square" rtlCol="1">
            <a:spAutoFit/>
          </a:bodyPr>
          <a:lstStyle/>
          <a:p>
            <a:pPr algn="ctr"/>
            <a:r>
              <a:rPr lang="en-US" sz="2000" dirty="0" smtClean="0"/>
              <a:t>Selling price</a:t>
            </a:r>
          </a:p>
          <a:p>
            <a:pPr algn="ctr"/>
            <a:r>
              <a:rPr lang="ar-IQ" sz="2000" dirty="0" smtClean="0"/>
              <a:t>£ </a:t>
            </a:r>
            <a:r>
              <a:rPr lang="en-US" sz="2000" dirty="0" smtClean="0"/>
              <a:t>10.000</a:t>
            </a:r>
          </a:p>
          <a:p>
            <a:endParaRPr lang="en-US" sz="2000" dirty="0" smtClean="0"/>
          </a:p>
        </p:txBody>
      </p:sp>
      <p:sp>
        <p:nvSpPr>
          <p:cNvPr id="10" name="سهم إلى اليسار 9"/>
          <p:cNvSpPr/>
          <p:nvPr/>
        </p:nvSpPr>
        <p:spPr>
          <a:xfrm>
            <a:off x="4143372" y="1500174"/>
            <a:ext cx="419103" cy="714380"/>
          </a:xfrm>
          <a:prstGeom prst="leftArrow">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1" name="سهم إلى اليسار 10"/>
          <p:cNvSpPr/>
          <p:nvPr/>
        </p:nvSpPr>
        <p:spPr>
          <a:xfrm>
            <a:off x="2071670" y="1428736"/>
            <a:ext cx="357190" cy="714380"/>
          </a:xfrm>
          <a:prstGeom prst="leftArrow">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2" name="مربع نص 11"/>
          <p:cNvSpPr txBox="1"/>
          <p:nvPr/>
        </p:nvSpPr>
        <p:spPr>
          <a:xfrm>
            <a:off x="285720" y="1428736"/>
            <a:ext cx="1747818" cy="800219"/>
          </a:xfrm>
          <a:prstGeom prst="rect">
            <a:avLst/>
          </a:prstGeom>
          <a:noFill/>
          <a:ln>
            <a:solidFill>
              <a:schemeClr val="tx1"/>
            </a:solidFill>
          </a:ln>
        </p:spPr>
        <p:txBody>
          <a:bodyPr wrap="square" rtlCol="1">
            <a:spAutoFit/>
          </a:bodyPr>
          <a:lstStyle/>
          <a:p>
            <a:pPr algn="ctr"/>
            <a:r>
              <a:rPr lang="en-US" sz="1400" b="1" dirty="0" smtClean="0"/>
              <a:t>Prod. Capacity</a:t>
            </a:r>
          </a:p>
          <a:p>
            <a:pPr algn="ctr"/>
            <a:r>
              <a:rPr lang="en-US" sz="1400" b="1" dirty="0" smtClean="0"/>
              <a:t>18 room  per months</a:t>
            </a:r>
          </a:p>
          <a:p>
            <a:endParaRPr lang="ar-IQ" b="1" dirty="0"/>
          </a:p>
        </p:txBody>
      </p:sp>
      <p:pic>
        <p:nvPicPr>
          <p:cNvPr id="13" name="Picture 5" descr="http://www.csus.edu/org/eso/jpg/recyclecenter.gif"/>
          <p:cNvPicPr>
            <a:picLocks noChangeAspect="1" noChangeArrowheads="1"/>
          </p:cNvPicPr>
          <p:nvPr/>
        </p:nvPicPr>
        <p:blipFill>
          <a:blip r:embed="rId3" cstate="print"/>
          <a:srcRect/>
          <a:stretch>
            <a:fillRect/>
          </a:stretch>
        </p:blipFill>
        <p:spPr bwMode="auto">
          <a:xfrm>
            <a:off x="6715140" y="3071810"/>
            <a:ext cx="2200277" cy="2000264"/>
          </a:xfrm>
          <a:prstGeom prst="rect">
            <a:avLst/>
          </a:prstGeom>
          <a:noFill/>
          <a:ln>
            <a:solidFill>
              <a:schemeClr val="tx1"/>
            </a:solidFill>
          </a:ln>
        </p:spPr>
      </p:pic>
      <p:sp>
        <p:nvSpPr>
          <p:cNvPr id="14" name="سهم إلى اليسار 13"/>
          <p:cNvSpPr/>
          <p:nvPr/>
        </p:nvSpPr>
        <p:spPr>
          <a:xfrm>
            <a:off x="6286512" y="3714752"/>
            <a:ext cx="428628" cy="714380"/>
          </a:xfrm>
          <a:prstGeom prst="leftArrow">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5" name="مربع نص 14"/>
          <p:cNvSpPr txBox="1"/>
          <p:nvPr/>
        </p:nvSpPr>
        <p:spPr>
          <a:xfrm>
            <a:off x="4572000" y="3500438"/>
            <a:ext cx="1714512" cy="1323439"/>
          </a:xfrm>
          <a:prstGeom prst="rect">
            <a:avLst/>
          </a:prstGeom>
          <a:noFill/>
          <a:ln>
            <a:solidFill>
              <a:schemeClr val="tx1"/>
            </a:solidFill>
          </a:ln>
        </p:spPr>
        <p:txBody>
          <a:bodyPr wrap="square" rtlCol="1">
            <a:spAutoFit/>
          </a:bodyPr>
          <a:lstStyle/>
          <a:p>
            <a:pPr algn="ctr"/>
            <a:r>
              <a:rPr lang="en-US" sz="2000" dirty="0" smtClean="0"/>
              <a:t>Prime cost  </a:t>
            </a:r>
          </a:p>
          <a:p>
            <a:pPr algn="ctr"/>
            <a:r>
              <a:rPr lang="en-US" sz="2000" dirty="0" smtClean="0"/>
              <a:t>For a year</a:t>
            </a:r>
          </a:p>
          <a:p>
            <a:pPr algn="ctr"/>
            <a:r>
              <a:rPr lang="ar-IQ" sz="2000" dirty="0" smtClean="0"/>
              <a:t>£ </a:t>
            </a:r>
            <a:r>
              <a:rPr lang="en-US" sz="2000" dirty="0" smtClean="0"/>
              <a:t>102,000</a:t>
            </a:r>
          </a:p>
          <a:p>
            <a:endParaRPr lang="en-US" sz="2000" dirty="0" smtClean="0"/>
          </a:p>
        </p:txBody>
      </p:sp>
      <p:sp>
        <p:nvSpPr>
          <p:cNvPr id="16" name="مربع نص 15"/>
          <p:cNvSpPr txBox="1"/>
          <p:nvPr/>
        </p:nvSpPr>
        <p:spPr>
          <a:xfrm>
            <a:off x="2428860" y="3500438"/>
            <a:ext cx="1714512" cy="1323439"/>
          </a:xfrm>
          <a:prstGeom prst="rect">
            <a:avLst/>
          </a:prstGeom>
          <a:noFill/>
          <a:ln>
            <a:solidFill>
              <a:schemeClr val="tx1"/>
            </a:solidFill>
          </a:ln>
        </p:spPr>
        <p:txBody>
          <a:bodyPr wrap="square" rtlCol="1">
            <a:spAutoFit/>
          </a:bodyPr>
          <a:lstStyle/>
          <a:p>
            <a:pPr algn="ctr"/>
            <a:r>
              <a:rPr lang="en-US" sz="2000" dirty="0" smtClean="0"/>
              <a:t>Selling price</a:t>
            </a:r>
          </a:p>
          <a:p>
            <a:pPr algn="ctr"/>
            <a:r>
              <a:rPr lang="en-US" sz="2000" dirty="0" smtClean="0"/>
              <a:t>For a year</a:t>
            </a:r>
          </a:p>
          <a:p>
            <a:pPr algn="ctr"/>
            <a:r>
              <a:rPr lang="ar-IQ" sz="2000" dirty="0" smtClean="0"/>
              <a:t>£ </a:t>
            </a:r>
            <a:r>
              <a:rPr lang="en-US" sz="2000" dirty="0" smtClean="0"/>
              <a:t>437,000</a:t>
            </a:r>
          </a:p>
          <a:p>
            <a:endParaRPr lang="en-US" sz="2000" dirty="0" smtClean="0"/>
          </a:p>
        </p:txBody>
      </p:sp>
      <p:sp>
        <p:nvSpPr>
          <p:cNvPr id="17" name="سهم إلى اليسار 16"/>
          <p:cNvSpPr/>
          <p:nvPr/>
        </p:nvSpPr>
        <p:spPr>
          <a:xfrm>
            <a:off x="4143372" y="3786190"/>
            <a:ext cx="419103" cy="714380"/>
          </a:xfrm>
          <a:prstGeom prst="leftArrow">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8" name="سهم إلى اليسار 17"/>
          <p:cNvSpPr/>
          <p:nvPr/>
        </p:nvSpPr>
        <p:spPr>
          <a:xfrm>
            <a:off x="2000232" y="3857628"/>
            <a:ext cx="419103" cy="714380"/>
          </a:xfrm>
          <a:prstGeom prst="leftArrow">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9" name="مربع نص 18"/>
          <p:cNvSpPr txBox="1"/>
          <p:nvPr/>
        </p:nvSpPr>
        <p:spPr>
          <a:xfrm>
            <a:off x="247620" y="3662364"/>
            <a:ext cx="1747818" cy="1015663"/>
          </a:xfrm>
          <a:prstGeom prst="rect">
            <a:avLst/>
          </a:prstGeom>
          <a:noFill/>
          <a:ln>
            <a:solidFill>
              <a:schemeClr val="tx1"/>
            </a:solidFill>
          </a:ln>
        </p:spPr>
        <p:txBody>
          <a:bodyPr wrap="square" rtlCol="1">
            <a:spAutoFit/>
          </a:bodyPr>
          <a:lstStyle/>
          <a:p>
            <a:pPr algn="ctr"/>
            <a:r>
              <a:rPr lang="en-US" sz="1400" b="1" dirty="0" smtClean="0"/>
              <a:t>Prod. Capacity</a:t>
            </a:r>
          </a:p>
          <a:p>
            <a:pPr algn="ctr"/>
            <a:r>
              <a:rPr lang="en-US" sz="1400" b="1" dirty="0" smtClean="0"/>
              <a:t>36 items like plastic and paper bags</a:t>
            </a:r>
          </a:p>
          <a:p>
            <a:endParaRPr lang="ar-IQ" b="1" dirty="0"/>
          </a:p>
        </p:txBody>
      </p:sp>
      <p:sp>
        <p:nvSpPr>
          <p:cNvPr id="21" name="سهم إلى اليسار 20"/>
          <p:cNvSpPr/>
          <p:nvPr/>
        </p:nvSpPr>
        <p:spPr>
          <a:xfrm>
            <a:off x="6286512" y="5586428"/>
            <a:ext cx="428628" cy="714380"/>
          </a:xfrm>
          <a:prstGeom prst="leftArrow">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2" name="مربع نص 21"/>
          <p:cNvSpPr txBox="1"/>
          <p:nvPr/>
        </p:nvSpPr>
        <p:spPr>
          <a:xfrm>
            <a:off x="4572000" y="5357826"/>
            <a:ext cx="1714512" cy="1015663"/>
          </a:xfrm>
          <a:prstGeom prst="rect">
            <a:avLst/>
          </a:prstGeom>
          <a:noFill/>
          <a:ln>
            <a:solidFill>
              <a:schemeClr val="tx1"/>
            </a:solidFill>
          </a:ln>
        </p:spPr>
        <p:txBody>
          <a:bodyPr wrap="square" rtlCol="1">
            <a:spAutoFit/>
          </a:bodyPr>
          <a:lstStyle/>
          <a:p>
            <a:pPr algn="ctr"/>
            <a:r>
              <a:rPr lang="en-US" sz="2000" dirty="0" smtClean="0"/>
              <a:t>Prime cost  </a:t>
            </a:r>
          </a:p>
          <a:p>
            <a:pPr algn="ctr"/>
            <a:r>
              <a:rPr lang="ar-IQ" sz="2000" dirty="0" smtClean="0"/>
              <a:t>£ </a:t>
            </a:r>
            <a:r>
              <a:rPr lang="en-US" sz="2000" dirty="0" smtClean="0"/>
              <a:t>13</a:t>
            </a:r>
          </a:p>
          <a:p>
            <a:endParaRPr lang="en-US" sz="2000" dirty="0" smtClean="0"/>
          </a:p>
        </p:txBody>
      </p:sp>
      <p:sp>
        <p:nvSpPr>
          <p:cNvPr id="23" name="سهم إلى اليسار 22"/>
          <p:cNvSpPr/>
          <p:nvPr/>
        </p:nvSpPr>
        <p:spPr>
          <a:xfrm>
            <a:off x="4143372" y="5572140"/>
            <a:ext cx="419103" cy="714380"/>
          </a:xfrm>
          <a:prstGeom prst="leftArrow">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4" name="مربع نص 23"/>
          <p:cNvSpPr txBox="1"/>
          <p:nvPr/>
        </p:nvSpPr>
        <p:spPr>
          <a:xfrm>
            <a:off x="2428860" y="5286388"/>
            <a:ext cx="1714512" cy="1015663"/>
          </a:xfrm>
          <a:prstGeom prst="rect">
            <a:avLst/>
          </a:prstGeom>
          <a:noFill/>
          <a:ln>
            <a:solidFill>
              <a:schemeClr val="tx1"/>
            </a:solidFill>
          </a:ln>
        </p:spPr>
        <p:txBody>
          <a:bodyPr wrap="square" rtlCol="1">
            <a:spAutoFit/>
          </a:bodyPr>
          <a:lstStyle/>
          <a:p>
            <a:pPr algn="ctr"/>
            <a:r>
              <a:rPr lang="en-US" sz="2000" dirty="0" smtClean="0"/>
              <a:t>Selling price</a:t>
            </a:r>
          </a:p>
          <a:p>
            <a:pPr algn="ctr"/>
            <a:r>
              <a:rPr lang="ar-IQ" sz="2000" dirty="0" smtClean="0"/>
              <a:t>£ </a:t>
            </a:r>
            <a:r>
              <a:rPr lang="en-US" sz="2000" dirty="0" smtClean="0"/>
              <a:t>55</a:t>
            </a:r>
          </a:p>
          <a:p>
            <a:endParaRPr lang="en-US" sz="2000" dirty="0" smtClean="0"/>
          </a:p>
        </p:txBody>
      </p:sp>
      <p:sp>
        <p:nvSpPr>
          <p:cNvPr id="25" name="سهم إلى اليسار 24"/>
          <p:cNvSpPr/>
          <p:nvPr/>
        </p:nvSpPr>
        <p:spPr>
          <a:xfrm>
            <a:off x="2000232" y="5429264"/>
            <a:ext cx="419103" cy="714380"/>
          </a:xfrm>
          <a:prstGeom prst="leftArrow">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6" name="مربع نص 25"/>
          <p:cNvSpPr txBox="1"/>
          <p:nvPr/>
        </p:nvSpPr>
        <p:spPr>
          <a:xfrm>
            <a:off x="257145" y="5500702"/>
            <a:ext cx="1747818" cy="584775"/>
          </a:xfrm>
          <a:prstGeom prst="rect">
            <a:avLst/>
          </a:prstGeom>
          <a:noFill/>
          <a:ln>
            <a:solidFill>
              <a:schemeClr val="tx1"/>
            </a:solidFill>
          </a:ln>
        </p:spPr>
        <p:txBody>
          <a:bodyPr wrap="square" rtlCol="1">
            <a:spAutoFit/>
          </a:bodyPr>
          <a:lstStyle/>
          <a:p>
            <a:pPr algn="ctr"/>
            <a:r>
              <a:rPr lang="en-US" sz="1400" dirty="0" smtClean="0"/>
              <a:t>Prod. Capacity</a:t>
            </a:r>
          </a:p>
          <a:p>
            <a:pPr algn="ctr"/>
            <a:r>
              <a:rPr lang="en-US" dirty="0" smtClean="0"/>
              <a:t>1253 per year</a:t>
            </a:r>
            <a:endParaRPr lang="ar-IQ" dirty="0"/>
          </a:p>
        </p:txBody>
      </p:sp>
      <p:pic>
        <p:nvPicPr>
          <p:cNvPr id="6146" name="Picture 2" descr="https://encrypted-tbn2.gstatic.com/images?q=tbn:ANd9GcT2zopO779ztvW4V-sipD83nHh_xCAaTzMQqotRJw96J7vvFGIHDourhy8">
            <a:hlinkClick r:id="rId4"/>
          </p:cNvPr>
          <p:cNvPicPr>
            <a:picLocks noChangeAspect="1" noChangeArrowheads="1"/>
          </p:cNvPicPr>
          <p:nvPr/>
        </p:nvPicPr>
        <p:blipFill>
          <a:blip r:embed="rId5" cstate="print"/>
          <a:srcRect/>
          <a:stretch>
            <a:fillRect/>
          </a:stretch>
        </p:blipFill>
        <p:spPr bwMode="auto">
          <a:xfrm>
            <a:off x="6715140" y="5286388"/>
            <a:ext cx="2143140" cy="138615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214338"/>
            <a:ext cx="8229600" cy="1143000"/>
          </a:xfrm>
        </p:spPr>
        <p:txBody>
          <a:bodyPr/>
          <a:lstStyle/>
          <a:p>
            <a:r>
              <a:rPr lang="ar-IQ" dirty="0" smtClean="0">
                <a:solidFill>
                  <a:schemeClr val="tx2">
                    <a:lumMod val="50000"/>
                  </a:schemeClr>
                </a:solidFill>
              </a:rPr>
              <a:t>الآلية المقترحة للإدارة</a:t>
            </a:r>
            <a:endParaRPr lang="ar-IQ" dirty="0">
              <a:solidFill>
                <a:schemeClr val="tx2">
                  <a:lumMod val="50000"/>
                </a:schemeClr>
              </a:solidFill>
            </a:endParaRPr>
          </a:p>
        </p:txBody>
      </p:sp>
      <p:sp>
        <p:nvSpPr>
          <p:cNvPr id="7" name="مربع نص 6"/>
          <p:cNvSpPr txBox="1"/>
          <p:nvPr/>
        </p:nvSpPr>
        <p:spPr>
          <a:xfrm>
            <a:off x="57150" y="704832"/>
            <a:ext cx="8929718" cy="5632311"/>
          </a:xfrm>
          <a:prstGeom prst="rect">
            <a:avLst/>
          </a:prstGeom>
          <a:noFill/>
        </p:spPr>
        <p:txBody>
          <a:bodyPr wrap="square" rtlCol="1">
            <a:spAutoFit/>
          </a:bodyPr>
          <a:lstStyle/>
          <a:p>
            <a:pPr>
              <a:buFontTx/>
              <a:buChar char="-"/>
            </a:pPr>
            <a:r>
              <a:rPr lang="ar-IQ" sz="2000" b="1" dirty="0" smtClean="0">
                <a:solidFill>
                  <a:schemeClr val="tx2">
                    <a:lumMod val="50000"/>
                  </a:schemeClr>
                </a:solidFill>
              </a:rPr>
              <a:t>على مستوى وزارة التعليم :</a:t>
            </a:r>
          </a:p>
          <a:p>
            <a:pPr>
              <a:buFontTx/>
              <a:buChar char="-"/>
            </a:pPr>
            <a:r>
              <a:rPr lang="ar-IQ" sz="2000" dirty="0" smtClean="0"/>
              <a:t>تأسيس هيئة للمنتجات الجامعية أهدافها :</a:t>
            </a:r>
          </a:p>
          <a:p>
            <a:pPr>
              <a:buFontTx/>
              <a:buChar char="-"/>
            </a:pPr>
            <a:r>
              <a:rPr lang="ar-IQ" sz="2000" dirty="0" smtClean="0"/>
              <a:t>جمع المعلومات عن القدرة الإنتاجية لكل الجامعات والأفراد غير الجامعيين الذين يمتلكون كفاءة ويمكن التعاقد معهم.</a:t>
            </a:r>
          </a:p>
          <a:p>
            <a:pPr>
              <a:buFontTx/>
              <a:buChar char="-"/>
            </a:pPr>
            <a:r>
              <a:rPr lang="ar-IQ" sz="2000" dirty="0" smtClean="0"/>
              <a:t>الاتصال بجميع وزارات الدولة لاكتشاف الاحتياجات التي يمكن للجامعات إنتاجها.</a:t>
            </a:r>
          </a:p>
          <a:p>
            <a:pPr>
              <a:buFontTx/>
              <a:buChar char="-"/>
            </a:pPr>
            <a:r>
              <a:rPr lang="ar-IQ" sz="2000" dirty="0" smtClean="0"/>
              <a:t>توزيع المقترحات الإنتاجية على الجامعات بحسب تطابقها مع قدرة الجامعة والتخصص.</a:t>
            </a:r>
          </a:p>
          <a:p>
            <a:pPr>
              <a:buFontTx/>
              <a:buChar char="-"/>
            </a:pPr>
            <a:r>
              <a:rPr lang="ar-IQ" sz="2000" dirty="0" smtClean="0"/>
              <a:t>دعم الباحثين والمكتشفين والمخترعين من خلال مسابقات لخلق الإبداع في البلد والهدف إنتاج هذه المخترعات  </a:t>
            </a:r>
          </a:p>
          <a:p>
            <a:pPr>
              <a:buFontTx/>
              <a:buChar char="-"/>
            </a:pPr>
            <a:r>
              <a:rPr lang="ar-IQ" sz="2000" dirty="0" smtClean="0"/>
              <a:t>إيجاد الحلول القانونية لمشاكل العمل.</a:t>
            </a:r>
          </a:p>
          <a:p>
            <a:pPr>
              <a:buFontTx/>
              <a:buChar char="-"/>
            </a:pPr>
            <a:r>
              <a:rPr lang="ar-IQ" sz="2000" dirty="0" smtClean="0"/>
              <a:t>ضمان حق الجامعة في احتكار إنتاجها للمنتج لمدة غير محددة ( أو لوقت محدد كان يكون 5 سنوات).</a:t>
            </a:r>
          </a:p>
          <a:p>
            <a:pPr>
              <a:buFontTx/>
              <a:buChar char="-"/>
            </a:pPr>
            <a:endParaRPr lang="ar-IQ" sz="2000" dirty="0" smtClean="0"/>
          </a:p>
          <a:p>
            <a:r>
              <a:rPr lang="ar-IQ" sz="2000" b="1" dirty="0" smtClean="0">
                <a:solidFill>
                  <a:schemeClr val="tx2">
                    <a:lumMod val="50000"/>
                  </a:schemeClr>
                </a:solidFill>
              </a:rPr>
              <a:t>على المستوى الجامعي :</a:t>
            </a:r>
          </a:p>
          <a:p>
            <a:r>
              <a:rPr lang="ar-IQ" sz="2000" dirty="0" smtClean="0"/>
              <a:t>-هيئة جامعية فرعية عن الوزارية وتمتلك صلاحية الهيئة الوزارية .</a:t>
            </a:r>
          </a:p>
          <a:p>
            <a:pPr>
              <a:buFontTx/>
              <a:buChar char="-"/>
            </a:pPr>
            <a:r>
              <a:rPr lang="ar-IQ" sz="2000" dirty="0" smtClean="0"/>
              <a:t>العمل الأسمى هو إشراك اكبر عدد من التدريسيين والمخترعين في العجلة الإنتاجية وهذا سيولد تنافس وحب للعمل الجامعي لان المردود المالي سيعتبر محفز لهم ، وسنرى الباحثين منهمكين في العمل إلى ساعات طويلة.</a:t>
            </a:r>
          </a:p>
          <a:p>
            <a:pPr>
              <a:buFontTx/>
              <a:buChar char="-"/>
            </a:pPr>
            <a:r>
              <a:rPr lang="ar-IQ" sz="2000" dirty="0" smtClean="0"/>
              <a:t>متابعة الإنتاج وكفائتة ورسم خطة لتطوير المنتج ( مقترح: حين الحصول على منتج معين يتم قبول طلبة الدراسات العليا بموضوع المنتج لتطويره وهذا سيجعل الجيل التالي من المنتج أكثر كفاءة، ويتوقع أن ينافس المنتج العالمي من خلال طالبي دراسات عليا أو أكثر ).</a:t>
            </a:r>
          </a:p>
          <a:p>
            <a:pPr>
              <a:buFontTx/>
              <a:buChar char="-"/>
            </a:pPr>
            <a:endParaRPr lang="ar-IQ"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0"/>
            <a:ext cx="8229600" cy="1143000"/>
          </a:xfrm>
        </p:spPr>
        <p:txBody>
          <a:bodyPr/>
          <a:lstStyle/>
          <a:p>
            <a:r>
              <a:rPr lang="ar-IQ" dirty="0" smtClean="0">
                <a:solidFill>
                  <a:schemeClr val="tx2">
                    <a:lumMod val="50000"/>
                  </a:schemeClr>
                </a:solidFill>
              </a:rPr>
              <a:t>الآلية المقترحة لتوزيع الأجور </a:t>
            </a:r>
            <a:endParaRPr lang="ar-IQ" dirty="0">
              <a:solidFill>
                <a:schemeClr val="tx2">
                  <a:lumMod val="50000"/>
                </a:schemeClr>
              </a:solidFill>
            </a:endParaRPr>
          </a:p>
        </p:txBody>
      </p:sp>
      <p:sp>
        <p:nvSpPr>
          <p:cNvPr id="4" name="مربع نص 3"/>
          <p:cNvSpPr txBox="1"/>
          <p:nvPr/>
        </p:nvSpPr>
        <p:spPr>
          <a:xfrm>
            <a:off x="500034" y="1357298"/>
            <a:ext cx="8215370" cy="3785652"/>
          </a:xfrm>
          <a:prstGeom prst="rect">
            <a:avLst/>
          </a:prstGeom>
          <a:noFill/>
        </p:spPr>
        <p:txBody>
          <a:bodyPr wrap="square" rtlCol="1">
            <a:spAutoFit/>
          </a:bodyPr>
          <a:lstStyle/>
          <a:p>
            <a:pPr>
              <a:buFontTx/>
              <a:buChar char="-"/>
            </a:pPr>
            <a:r>
              <a:rPr lang="ar-IQ" sz="2400" dirty="0" smtClean="0"/>
              <a:t>العمل وفق إحدى الآليات المتبعة في أحكام البند أولا من المادة 16 والمادة 19 من قانون الخدمة الجامعية رقم 23 لسنة 2008ـ والذي </a:t>
            </a:r>
            <a:r>
              <a:rPr lang="ar-IQ" sz="2400" dirty="0" err="1" smtClean="0"/>
              <a:t>ينص</a:t>
            </a:r>
            <a:r>
              <a:rPr lang="ar-IQ" sz="2400" dirty="0" smtClean="0"/>
              <a:t> على 20% للكلية </a:t>
            </a:r>
            <a:r>
              <a:rPr lang="ar-IQ" sz="2400" dirty="0" err="1" smtClean="0"/>
              <a:t>و</a:t>
            </a:r>
            <a:r>
              <a:rPr lang="ar-IQ" sz="2400" dirty="0" smtClean="0"/>
              <a:t> 80% للعاملين من باحثين </a:t>
            </a:r>
            <a:r>
              <a:rPr lang="ar-IQ" sz="2400" dirty="0" err="1" smtClean="0"/>
              <a:t>ـ</a:t>
            </a:r>
            <a:r>
              <a:rPr lang="ar-IQ" sz="2400" dirty="0" smtClean="0"/>
              <a:t> كما تتم متابعة القانونيين لهذا الأمر للوصول إلى خطة توزيع أفضل للجميع لا يبخس فيها حق المخترع لان هذا سيولد التنافس والعمل الجامعي.</a:t>
            </a:r>
          </a:p>
          <a:p>
            <a:endParaRPr lang="ar-IQ" sz="2400" dirty="0" smtClean="0"/>
          </a:p>
          <a:p>
            <a:pPr>
              <a:buFontTx/>
              <a:buChar char="-"/>
            </a:pPr>
            <a:r>
              <a:rPr lang="ar-IQ" sz="2400" dirty="0" smtClean="0"/>
              <a:t>صياغة عقد إنتاج لصاحب المنتج يضمن له حقوقه القانونية(مدى الحياة) أو لمدة معينة.</a:t>
            </a:r>
          </a:p>
          <a:p>
            <a:endParaRPr lang="ar-IQ" sz="2400" dirty="0" smtClean="0"/>
          </a:p>
          <a:p>
            <a:endParaRPr lang="ar-IQ"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smtClean="0"/>
              <a:t>بعض المقترحات الإنتاجية القابلة للتطبيق :</a:t>
            </a:r>
            <a:br>
              <a:rPr lang="ar-IQ" dirty="0" smtClean="0"/>
            </a:br>
            <a:endParaRPr lang="ar-IQ" dirty="0"/>
          </a:p>
        </p:txBody>
      </p:sp>
      <p:sp>
        <p:nvSpPr>
          <p:cNvPr id="4" name="مربع نص 3"/>
          <p:cNvSpPr txBox="1"/>
          <p:nvPr/>
        </p:nvSpPr>
        <p:spPr>
          <a:xfrm>
            <a:off x="214282" y="1571612"/>
            <a:ext cx="8572560" cy="4524315"/>
          </a:xfrm>
          <a:prstGeom prst="rect">
            <a:avLst/>
          </a:prstGeom>
          <a:noFill/>
        </p:spPr>
        <p:txBody>
          <a:bodyPr wrap="square" rtlCol="1">
            <a:spAutoFit/>
          </a:bodyPr>
          <a:lstStyle/>
          <a:p>
            <a:r>
              <a:rPr lang="ar-IQ" sz="2400" b="1" dirty="0" smtClean="0"/>
              <a:t>المادة : </a:t>
            </a:r>
          </a:p>
          <a:p>
            <a:pPr>
              <a:buFontTx/>
              <a:buChar char="-"/>
            </a:pPr>
            <a:endParaRPr lang="ar-IQ" sz="2400" b="1" dirty="0" smtClean="0"/>
          </a:p>
          <a:p>
            <a:pPr>
              <a:buFontTx/>
              <a:buChar char="-"/>
            </a:pPr>
            <a:r>
              <a:rPr lang="ar-IQ" sz="2400" dirty="0" smtClean="0"/>
              <a:t>إنتاج مزيج من الاسمنت والرمل والحصى (</a:t>
            </a:r>
            <a:r>
              <a:rPr lang="ar-IQ" sz="2400" dirty="0" err="1" smtClean="0"/>
              <a:t>او</a:t>
            </a:r>
            <a:r>
              <a:rPr lang="ar-IQ" sz="2400" dirty="0" smtClean="0"/>
              <a:t> بدون الحصى) لجميع الاحتياجات الإنشائية وبالنسب العالمية والموافقة للظروف البيئية، وتعبئته في أكياس مقاومة للرطوبة.( المنتج غير موجود عالميا)</a:t>
            </a:r>
          </a:p>
          <a:p>
            <a:r>
              <a:rPr lang="ar-IQ" sz="2400" b="1" dirty="0" smtClean="0"/>
              <a:t>الهدف : </a:t>
            </a:r>
            <a:r>
              <a:rPr lang="ar-IQ" sz="2400" dirty="0" smtClean="0"/>
              <a:t>محاربة الغش في هذه المادة </a:t>
            </a:r>
            <a:r>
              <a:rPr lang="ar-IQ" sz="2400" dirty="0" err="1" smtClean="0"/>
              <a:t>ـ</a:t>
            </a:r>
            <a:r>
              <a:rPr lang="ar-IQ" sz="2400" dirty="0" smtClean="0"/>
              <a:t> إضافة إلى المردود المادي للجامعة - وكسب ثقة المستهلك الذي سيطلب منتج الجامعة كونه مدروس علميا ومضمون.</a:t>
            </a:r>
          </a:p>
          <a:p>
            <a:pPr>
              <a:buFontTx/>
              <a:buChar char="-"/>
            </a:pPr>
            <a:endParaRPr lang="ar-IQ" sz="2400" dirty="0" smtClean="0"/>
          </a:p>
          <a:p>
            <a:r>
              <a:rPr lang="ar-IQ" sz="2400" b="1" dirty="0" smtClean="0"/>
              <a:t>المادة: </a:t>
            </a:r>
            <a:r>
              <a:rPr lang="ar-IQ" sz="2400" dirty="0" smtClean="0"/>
              <a:t>خلطة الإسفلت بالنسب العالمية.</a:t>
            </a:r>
          </a:p>
          <a:p>
            <a:endParaRPr lang="ar-IQ" sz="2400" dirty="0" smtClean="0"/>
          </a:p>
          <a:p>
            <a:r>
              <a:rPr lang="ar-IQ" sz="2400" b="1" dirty="0" smtClean="0"/>
              <a:t>الهدف : </a:t>
            </a:r>
            <a:r>
              <a:rPr lang="ar-IQ" sz="2400" dirty="0" smtClean="0"/>
              <a:t>محاربة الغش في هذه المادة </a:t>
            </a:r>
            <a:r>
              <a:rPr lang="ar-IQ" sz="2400" dirty="0" err="1" smtClean="0"/>
              <a:t>ـ</a:t>
            </a:r>
            <a:r>
              <a:rPr lang="ar-IQ" sz="2400" dirty="0" smtClean="0"/>
              <a:t> إضافة إلى المردود المادي للجامعة- وكسب ثقة المستهلك الذي سيطلب منتج الجامعة كونه مدروس علميا ومضمون.</a:t>
            </a:r>
            <a:endParaRPr lang="ar-IQ" sz="2400" dirty="0"/>
          </a:p>
        </p:txBody>
      </p:sp>
      <p:pic>
        <p:nvPicPr>
          <p:cNvPr id="20482" name="Picture 2" descr="Quikrete® Mortar Mix (1102-60) - Ace Hardware"/>
          <p:cNvPicPr>
            <a:picLocks noChangeAspect="1" noChangeArrowheads="1"/>
          </p:cNvPicPr>
          <p:nvPr/>
        </p:nvPicPr>
        <p:blipFill>
          <a:blip r:embed="rId2" cstate="print"/>
          <a:srcRect t="24862" b="21270"/>
          <a:stretch>
            <a:fillRect/>
          </a:stretch>
        </p:blipFill>
        <p:spPr bwMode="auto">
          <a:xfrm>
            <a:off x="1928794" y="1071546"/>
            <a:ext cx="2152653" cy="1071570"/>
          </a:xfrm>
          <a:prstGeom prst="rect">
            <a:avLst/>
          </a:prstGeom>
          <a:noFill/>
        </p:spPr>
      </p:pic>
      <p:pic>
        <p:nvPicPr>
          <p:cNvPr id="20484" name="Picture 4" descr="https://encrypted-tbn2.gstatic.com/images?q=tbn:ANd9GcR5T0xenfxKIrhQWFFUErDrMJfwFYxlpghCC1ESKtCuw6Ox3846CMxJn6mT1Q">
            <a:hlinkClick r:id="rId3"/>
          </p:cNvPr>
          <p:cNvPicPr>
            <a:picLocks noChangeAspect="1" noChangeArrowheads="1"/>
          </p:cNvPicPr>
          <p:nvPr/>
        </p:nvPicPr>
        <p:blipFill>
          <a:blip r:embed="rId4" cstate="print"/>
          <a:srcRect/>
          <a:stretch>
            <a:fillRect/>
          </a:stretch>
        </p:blipFill>
        <p:spPr bwMode="auto">
          <a:xfrm>
            <a:off x="714348" y="3786190"/>
            <a:ext cx="1371600" cy="157163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428596" y="500042"/>
            <a:ext cx="8501122" cy="3785652"/>
          </a:xfrm>
          <a:prstGeom prst="rect">
            <a:avLst/>
          </a:prstGeom>
          <a:noFill/>
        </p:spPr>
        <p:txBody>
          <a:bodyPr wrap="square" rtlCol="1">
            <a:spAutoFit/>
          </a:bodyPr>
          <a:lstStyle/>
          <a:p>
            <a:pPr>
              <a:buFontTx/>
              <a:buChar char="-"/>
            </a:pPr>
            <a:r>
              <a:rPr lang="ar-IQ" sz="2400" dirty="0" smtClean="0"/>
              <a:t>العديد من المنتجات الطبية والصيدلانية والتي يستوردها العراق وهي سهلة الإنتاج كالمنتجات التالية :</a:t>
            </a:r>
          </a:p>
          <a:p>
            <a:pPr>
              <a:buFontTx/>
              <a:buChar char="-"/>
            </a:pPr>
            <a:r>
              <a:rPr lang="ar-IQ" sz="2400" dirty="0" smtClean="0"/>
              <a:t>القطن الطبي المعقم.- الشاش – اللفافات</a:t>
            </a:r>
          </a:p>
          <a:p>
            <a:pPr>
              <a:buFontTx/>
              <a:buChar char="-"/>
            </a:pPr>
            <a:r>
              <a:rPr lang="ar-IQ" sz="2400" dirty="0" err="1" smtClean="0"/>
              <a:t>تراكيز</a:t>
            </a:r>
            <a:r>
              <a:rPr lang="ar-IQ" sz="2400" dirty="0" smtClean="0"/>
              <a:t> مختلفة لمختلف أنواع المعقمات.</a:t>
            </a:r>
          </a:p>
          <a:p>
            <a:pPr>
              <a:buFontTx/>
              <a:buChar char="-"/>
            </a:pPr>
            <a:r>
              <a:rPr lang="ar-IQ" sz="2400" dirty="0" smtClean="0"/>
              <a:t>العديد من السوائل المغذية والمحاليل.</a:t>
            </a:r>
          </a:p>
          <a:p>
            <a:pPr>
              <a:buFontTx/>
              <a:buChar char="-"/>
            </a:pPr>
            <a:r>
              <a:rPr lang="ar-IQ" sz="2400" dirty="0" smtClean="0"/>
              <a:t>خيوط العمليات الطبية .</a:t>
            </a:r>
          </a:p>
          <a:p>
            <a:pPr>
              <a:buFontTx/>
              <a:buChar char="-"/>
            </a:pPr>
            <a:r>
              <a:rPr lang="ar-IQ" sz="2400" dirty="0" smtClean="0"/>
              <a:t>الأوساط </a:t>
            </a:r>
            <a:r>
              <a:rPr lang="ar-IQ" sz="2400" dirty="0" err="1" smtClean="0"/>
              <a:t>الزرعية</a:t>
            </a:r>
            <a:r>
              <a:rPr lang="ar-IQ" sz="2400" dirty="0" smtClean="0"/>
              <a:t> المستخدمة في الزراعة الجرثومية .</a:t>
            </a:r>
          </a:p>
          <a:p>
            <a:pPr>
              <a:buFontTx/>
              <a:buChar char="-"/>
            </a:pPr>
            <a:r>
              <a:rPr lang="ar-IQ" sz="2400" dirty="0" smtClean="0"/>
              <a:t>أوساط </a:t>
            </a:r>
            <a:r>
              <a:rPr lang="ar-IQ" sz="2400" dirty="0" err="1" smtClean="0"/>
              <a:t>زرعية</a:t>
            </a:r>
            <a:r>
              <a:rPr lang="ar-IQ" sz="2400" dirty="0" smtClean="0"/>
              <a:t> مع حامل عينات في أنابيب معقمة.</a:t>
            </a:r>
          </a:p>
          <a:p>
            <a:pPr>
              <a:buFontTx/>
              <a:buChar char="-"/>
            </a:pPr>
            <a:r>
              <a:rPr lang="ar-IQ" sz="2400" dirty="0" smtClean="0"/>
              <a:t>عدد من الأدوية التي يمكن لكلية الصيدلة إنتاجها مع توفر الأجهزة.</a:t>
            </a:r>
          </a:p>
          <a:p>
            <a:pPr>
              <a:buFontTx/>
              <a:buChar char="-"/>
            </a:pPr>
            <a:endParaRPr lang="ar-IQ" sz="2400" dirty="0"/>
          </a:p>
        </p:txBody>
      </p:sp>
      <p:pic>
        <p:nvPicPr>
          <p:cNvPr id="4098" name="Picture 2" descr="https://encrypted-tbn0.gstatic.com/images?q=tbn:ANd9GcRqJt9STfU5mjBvR9_66WmK7DhcSWRTaq8XDvEYxqJBdC-9YP1PilXWbpU">
            <a:hlinkClick r:id="rId2"/>
          </p:cNvPr>
          <p:cNvPicPr>
            <a:picLocks noChangeAspect="1" noChangeArrowheads="1"/>
          </p:cNvPicPr>
          <p:nvPr/>
        </p:nvPicPr>
        <p:blipFill>
          <a:blip r:embed="rId3" cstate="print"/>
          <a:srcRect t="30585" b="18441"/>
          <a:stretch>
            <a:fillRect/>
          </a:stretch>
        </p:blipFill>
        <p:spPr bwMode="auto">
          <a:xfrm>
            <a:off x="3929058" y="4000504"/>
            <a:ext cx="2505083" cy="714380"/>
          </a:xfrm>
          <a:prstGeom prst="rect">
            <a:avLst/>
          </a:prstGeom>
          <a:noFill/>
        </p:spPr>
      </p:pic>
      <p:pic>
        <p:nvPicPr>
          <p:cNvPr id="4100" name="Picture 4" descr="http://1.bp.blogspot.com/-g2V1x7Inx14/VCFwbqs1rOI/AAAAAAAAAQI/g33PKg-82w8/s1600/media.jpg">
            <a:hlinkClick r:id="rId4"/>
          </p:cNvPr>
          <p:cNvPicPr>
            <a:picLocks noChangeAspect="1" noChangeArrowheads="1"/>
          </p:cNvPicPr>
          <p:nvPr/>
        </p:nvPicPr>
        <p:blipFill>
          <a:blip r:embed="rId5" cstate="print"/>
          <a:srcRect/>
          <a:stretch>
            <a:fillRect/>
          </a:stretch>
        </p:blipFill>
        <p:spPr bwMode="auto">
          <a:xfrm>
            <a:off x="714348" y="1142984"/>
            <a:ext cx="2500330" cy="1785950"/>
          </a:xfrm>
          <a:prstGeom prst="rect">
            <a:avLst/>
          </a:prstGeom>
          <a:noFill/>
        </p:spPr>
      </p:pic>
      <p:pic>
        <p:nvPicPr>
          <p:cNvPr id="4102" name="Picture 6" descr="http://www.infrasnc.it/images/prodotti/sack_infu.jpg"/>
          <p:cNvPicPr>
            <a:picLocks noChangeAspect="1" noChangeArrowheads="1"/>
          </p:cNvPicPr>
          <p:nvPr/>
        </p:nvPicPr>
        <p:blipFill>
          <a:blip r:embed="rId6" cstate="print"/>
          <a:srcRect/>
          <a:stretch>
            <a:fillRect/>
          </a:stretch>
        </p:blipFill>
        <p:spPr bwMode="auto">
          <a:xfrm>
            <a:off x="785786" y="4357694"/>
            <a:ext cx="2500299" cy="2000240"/>
          </a:xfrm>
          <a:prstGeom prst="rect">
            <a:avLst/>
          </a:prstGeom>
          <a:noFill/>
        </p:spPr>
      </p:pic>
      <p:sp>
        <p:nvSpPr>
          <p:cNvPr id="9" name="مربع نص 8"/>
          <p:cNvSpPr txBox="1"/>
          <p:nvPr/>
        </p:nvSpPr>
        <p:spPr>
          <a:xfrm>
            <a:off x="3857620" y="5357826"/>
            <a:ext cx="4143404" cy="461665"/>
          </a:xfrm>
          <a:prstGeom prst="rect">
            <a:avLst/>
          </a:prstGeom>
          <a:noFill/>
        </p:spPr>
        <p:txBody>
          <a:bodyPr wrap="square" rtlCol="1">
            <a:spAutoFit/>
          </a:bodyPr>
          <a:lstStyle/>
          <a:p>
            <a:pPr algn="ctr"/>
            <a:r>
              <a:rPr lang="ar-IQ" sz="2400" dirty="0" smtClean="0">
                <a:ln>
                  <a:solidFill>
                    <a:srgbClr val="002060"/>
                  </a:solidFill>
                </a:ln>
                <a:solidFill>
                  <a:srgbClr val="FF0000"/>
                </a:solidFill>
              </a:rPr>
              <a:t>منتج من قبل بعض الجامعات العالمية </a:t>
            </a:r>
            <a:endParaRPr lang="ar-IQ" sz="2400" dirty="0">
              <a:ln>
                <a:solidFill>
                  <a:srgbClr val="002060"/>
                </a:solidFill>
              </a:ln>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Left: Pile of tires in Scott Area Landfill recycling area / Right: Shredded tire) About 726 tons of tires are recycled every year in Scott Area Landfill.  Shredded tire are not only used in the drainage layer of the landfill, but also used to make ground cover for playgrounds. (Sujin Kim/IowaWatch)"/>
          <p:cNvPicPr>
            <a:picLocks noChangeAspect="1" noChangeArrowheads="1"/>
          </p:cNvPicPr>
          <p:nvPr/>
        </p:nvPicPr>
        <p:blipFill>
          <a:blip r:embed="rId2" cstate="print"/>
          <a:srcRect/>
          <a:stretch>
            <a:fillRect/>
          </a:stretch>
        </p:blipFill>
        <p:spPr bwMode="auto">
          <a:xfrm flipH="1">
            <a:off x="6572264" y="571481"/>
            <a:ext cx="2428892" cy="1928826"/>
          </a:xfrm>
          <a:prstGeom prst="rect">
            <a:avLst/>
          </a:prstGeom>
          <a:noFill/>
        </p:spPr>
      </p:pic>
      <p:pic>
        <p:nvPicPr>
          <p:cNvPr id="3076" name="Picture 4" descr="http://i00.i.aliimg.com/photo/v5/506381798/Shredded_Tires.jpg"/>
          <p:cNvPicPr>
            <a:picLocks noChangeAspect="1" noChangeArrowheads="1"/>
          </p:cNvPicPr>
          <p:nvPr/>
        </p:nvPicPr>
        <p:blipFill>
          <a:blip r:embed="rId3" cstate="print"/>
          <a:srcRect l="3719" t="25241" r="39687" b="8052"/>
          <a:stretch>
            <a:fillRect/>
          </a:stretch>
        </p:blipFill>
        <p:spPr bwMode="auto">
          <a:xfrm>
            <a:off x="4086222" y="500042"/>
            <a:ext cx="2000264" cy="2000264"/>
          </a:xfrm>
          <a:prstGeom prst="rect">
            <a:avLst/>
          </a:prstGeom>
          <a:noFill/>
        </p:spPr>
      </p:pic>
      <p:sp>
        <p:nvSpPr>
          <p:cNvPr id="6" name="سهم إلى اليسار 5"/>
          <p:cNvSpPr/>
          <p:nvPr/>
        </p:nvSpPr>
        <p:spPr>
          <a:xfrm>
            <a:off x="6143636" y="1142984"/>
            <a:ext cx="428628" cy="714380"/>
          </a:xfrm>
          <a:prstGeom prst="leftArrow">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7" name="مربع نص 6"/>
          <p:cNvSpPr txBox="1"/>
          <p:nvPr/>
        </p:nvSpPr>
        <p:spPr>
          <a:xfrm>
            <a:off x="0" y="714356"/>
            <a:ext cx="1714480" cy="1200329"/>
          </a:xfrm>
          <a:prstGeom prst="rect">
            <a:avLst/>
          </a:prstGeom>
          <a:noFill/>
        </p:spPr>
        <p:txBody>
          <a:bodyPr wrap="square" rtlCol="1">
            <a:spAutoFit/>
          </a:bodyPr>
          <a:lstStyle/>
          <a:p>
            <a:pPr algn="ctr"/>
            <a:r>
              <a:rPr lang="ar-IQ" dirty="0" smtClean="0"/>
              <a:t>قيمة الطن المتري في السوق العالمية : 350-2500 دولار حسب النوعية  </a:t>
            </a:r>
            <a:endParaRPr lang="ar-IQ" dirty="0"/>
          </a:p>
        </p:txBody>
      </p:sp>
      <p:pic>
        <p:nvPicPr>
          <p:cNvPr id="3078" name="Picture 6" descr="Attractive design and hot sale tire cutter"/>
          <p:cNvPicPr>
            <a:picLocks noChangeAspect="1" noChangeArrowheads="1"/>
          </p:cNvPicPr>
          <p:nvPr/>
        </p:nvPicPr>
        <p:blipFill>
          <a:blip r:embed="rId4" cstate="print"/>
          <a:srcRect l="3571" t="6061" r="7141" b="12121"/>
          <a:stretch>
            <a:fillRect/>
          </a:stretch>
        </p:blipFill>
        <p:spPr bwMode="auto">
          <a:xfrm>
            <a:off x="1785918" y="500042"/>
            <a:ext cx="1785950" cy="1928826"/>
          </a:xfrm>
          <a:prstGeom prst="rect">
            <a:avLst/>
          </a:prstGeom>
          <a:noFill/>
        </p:spPr>
      </p:pic>
      <p:sp>
        <p:nvSpPr>
          <p:cNvPr id="9" name="سهم إلى اليسار 8"/>
          <p:cNvSpPr/>
          <p:nvPr/>
        </p:nvSpPr>
        <p:spPr>
          <a:xfrm flipH="1">
            <a:off x="3571868" y="1142984"/>
            <a:ext cx="428628" cy="714380"/>
          </a:xfrm>
          <a:prstGeom prst="leftArrow">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0" name="مربع نص 9"/>
          <p:cNvSpPr txBox="1"/>
          <p:nvPr/>
        </p:nvSpPr>
        <p:spPr>
          <a:xfrm>
            <a:off x="1785918" y="2428868"/>
            <a:ext cx="1785950" cy="369332"/>
          </a:xfrm>
          <a:prstGeom prst="rect">
            <a:avLst/>
          </a:prstGeom>
          <a:noFill/>
        </p:spPr>
        <p:txBody>
          <a:bodyPr wrap="square" rtlCol="1">
            <a:spAutoFit/>
          </a:bodyPr>
          <a:lstStyle/>
          <a:p>
            <a:pPr algn="ctr"/>
            <a:r>
              <a:rPr lang="en-US" dirty="0" smtClean="0"/>
              <a:t>Tires cutter</a:t>
            </a:r>
            <a:endParaRPr lang="ar-IQ" dirty="0"/>
          </a:p>
        </p:txBody>
      </p:sp>
      <p:sp>
        <p:nvSpPr>
          <p:cNvPr id="11" name="مربع نص 10"/>
          <p:cNvSpPr txBox="1"/>
          <p:nvPr/>
        </p:nvSpPr>
        <p:spPr>
          <a:xfrm>
            <a:off x="4214810" y="2428868"/>
            <a:ext cx="1785950" cy="369332"/>
          </a:xfrm>
          <a:prstGeom prst="rect">
            <a:avLst/>
          </a:prstGeom>
          <a:noFill/>
        </p:spPr>
        <p:txBody>
          <a:bodyPr wrap="square" rtlCol="1">
            <a:spAutoFit/>
          </a:bodyPr>
          <a:lstStyle/>
          <a:p>
            <a:pPr algn="ctr"/>
            <a:r>
              <a:rPr lang="en-US" dirty="0" smtClean="0"/>
              <a:t>Shredded Tires </a:t>
            </a:r>
            <a:endParaRPr lang="ar-IQ" dirty="0"/>
          </a:p>
        </p:txBody>
      </p:sp>
      <p:pic>
        <p:nvPicPr>
          <p:cNvPr id="3080" name="Picture 8" descr="http://i01.i.aliimg.com/photo/v0/1933383291/FCC06000_4_G_Waste_Tir_Recycling_Plant.jpg"/>
          <p:cNvPicPr>
            <a:picLocks noChangeAspect="1" noChangeArrowheads="1"/>
          </p:cNvPicPr>
          <p:nvPr/>
        </p:nvPicPr>
        <p:blipFill>
          <a:blip r:embed="rId5" cstate="print"/>
          <a:srcRect t="2500" r="6249" b="20000"/>
          <a:stretch>
            <a:fillRect/>
          </a:stretch>
        </p:blipFill>
        <p:spPr bwMode="auto">
          <a:xfrm>
            <a:off x="3428992" y="3357562"/>
            <a:ext cx="3569596" cy="2714644"/>
          </a:xfrm>
          <a:prstGeom prst="rect">
            <a:avLst/>
          </a:prstGeom>
          <a:noFill/>
        </p:spPr>
      </p:pic>
      <p:sp>
        <p:nvSpPr>
          <p:cNvPr id="13" name="سهم إلى اليسار 12"/>
          <p:cNvSpPr/>
          <p:nvPr/>
        </p:nvSpPr>
        <p:spPr>
          <a:xfrm rot="16200000">
            <a:off x="4929190" y="2714620"/>
            <a:ext cx="428628" cy="714380"/>
          </a:xfrm>
          <a:prstGeom prst="leftArrow">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4" name="مستطيل 13"/>
          <p:cNvSpPr/>
          <p:nvPr/>
        </p:nvSpPr>
        <p:spPr>
          <a:xfrm>
            <a:off x="3786182" y="6072206"/>
            <a:ext cx="3023968" cy="369332"/>
          </a:xfrm>
          <a:prstGeom prst="rect">
            <a:avLst/>
          </a:prstGeom>
        </p:spPr>
        <p:txBody>
          <a:bodyPr wrap="none">
            <a:spAutoFit/>
          </a:bodyPr>
          <a:lstStyle/>
          <a:p>
            <a:r>
              <a:rPr lang="en-US" dirty="0" smtClean="0"/>
              <a:t>US $500,000 - 1,500,000 / Set </a:t>
            </a:r>
            <a:endParaRPr lang="ar-IQ" dirty="0"/>
          </a:p>
        </p:txBody>
      </p:sp>
      <p:sp>
        <p:nvSpPr>
          <p:cNvPr id="15" name="مربع نص 14"/>
          <p:cNvSpPr txBox="1"/>
          <p:nvPr/>
        </p:nvSpPr>
        <p:spPr>
          <a:xfrm>
            <a:off x="7164288" y="3861048"/>
            <a:ext cx="1728192" cy="1200329"/>
          </a:xfrm>
          <a:prstGeom prst="rect">
            <a:avLst/>
          </a:prstGeom>
          <a:noFill/>
        </p:spPr>
        <p:txBody>
          <a:bodyPr wrap="square" rtlCol="0">
            <a:spAutoFit/>
          </a:bodyPr>
          <a:lstStyle/>
          <a:p>
            <a:r>
              <a:rPr lang="ar-SA" dirty="0" smtClean="0"/>
              <a:t>باستخدام هذا المعمل يمكن للجامعة انتاج   </a:t>
            </a:r>
          </a:p>
          <a:p>
            <a:r>
              <a:rPr lang="ar-SA" dirty="0" smtClean="0"/>
              <a:t> اول اطار سيارات وبمواصفات </a:t>
            </a:r>
            <a:r>
              <a:rPr lang="ar-SA" dirty="0" err="1" smtClean="0"/>
              <a:t>عالمية.</a:t>
            </a:r>
            <a:r>
              <a:rPr lang="ar-SA" dirty="0" smtClean="0"/>
              <a:t> </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Use a Quality Potting Mix"/>
          <p:cNvPicPr>
            <a:picLocks noChangeAspect="1" noChangeArrowheads="1"/>
          </p:cNvPicPr>
          <p:nvPr/>
        </p:nvPicPr>
        <p:blipFill>
          <a:blip r:embed="rId2" cstate="print"/>
          <a:srcRect/>
          <a:stretch>
            <a:fillRect/>
          </a:stretch>
        </p:blipFill>
        <p:spPr bwMode="auto">
          <a:xfrm>
            <a:off x="428596" y="1571613"/>
            <a:ext cx="1928826" cy="1643074"/>
          </a:xfrm>
          <a:prstGeom prst="rect">
            <a:avLst/>
          </a:prstGeom>
          <a:noFill/>
        </p:spPr>
      </p:pic>
      <p:pic>
        <p:nvPicPr>
          <p:cNvPr id="22532" name="Picture 4" descr="Potato Barrel: How to Grow Potatoes - Potato Barrel - Potato Barrels - Growing Potatoes in Containers"/>
          <p:cNvPicPr>
            <a:picLocks noChangeAspect="1" noChangeArrowheads="1"/>
          </p:cNvPicPr>
          <p:nvPr/>
        </p:nvPicPr>
        <p:blipFill>
          <a:blip r:embed="rId3" cstate="print"/>
          <a:srcRect l="4000" t="5000" r="4799" b="4999"/>
          <a:stretch>
            <a:fillRect/>
          </a:stretch>
        </p:blipFill>
        <p:spPr bwMode="auto">
          <a:xfrm>
            <a:off x="500034" y="4286256"/>
            <a:ext cx="4071966" cy="1928826"/>
          </a:xfrm>
          <a:prstGeom prst="rect">
            <a:avLst/>
          </a:prstGeom>
          <a:noFill/>
        </p:spPr>
      </p:pic>
      <p:pic>
        <p:nvPicPr>
          <p:cNvPr id="22534" name="Picture 6" descr="2014 New Planting Bag/ plant Pots for Potatoes tomatoes vegetable Balcony plastic plant pots">
            <a:hlinkClick r:id="rId4"/>
          </p:cNvPr>
          <p:cNvPicPr>
            <a:picLocks noChangeAspect="1" noChangeArrowheads="1"/>
          </p:cNvPicPr>
          <p:nvPr/>
        </p:nvPicPr>
        <p:blipFill>
          <a:blip r:embed="rId5" cstate="print"/>
          <a:srcRect b="29285"/>
          <a:stretch>
            <a:fillRect/>
          </a:stretch>
        </p:blipFill>
        <p:spPr bwMode="auto">
          <a:xfrm>
            <a:off x="4643438" y="4286256"/>
            <a:ext cx="1357322" cy="1928826"/>
          </a:xfrm>
          <a:prstGeom prst="rect">
            <a:avLst/>
          </a:prstGeom>
          <a:noFill/>
        </p:spPr>
      </p:pic>
      <p:pic>
        <p:nvPicPr>
          <p:cNvPr id="22536" name="Picture 8" descr="Photo: Wood chips"/>
          <p:cNvPicPr>
            <a:picLocks noChangeAspect="1" noChangeArrowheads="1"/>
          </p:cNvPicPr>
          <p:nvPr/>
        </p:nvPicPr>
        <p:blipFill>
          <a:blip r:embed="rId6" cstate="print"/>
          <a:srcRect/>
          <a:stretch>
            <a:fillRect/>
          </a:stretch>
        </p:blipFill>
        <p:spPr bwMode="auto">
          <a:xfrm>
            <a:off x="2428860" y="1571612"/>
            <a:ext cx="1714512" cy="1643074"/>
          </a:xfrm>
          <a:prstGeom prst="rect">
            <a:avLst/>
          </a:prstGeom>
          <a:noFill/>
        </p:spPr>
      </p:pic>
      <p:pic>
        <p:nvPicPr>
          <p:cNvPr id="22538" name="Picture 10" descr="Photo: Decorative rocks"/>
          <p:cNvPicPr>
            <a:picLocks noChangeAspect="1" noChangeArrowheads="1"/>
          </p:cNvPicPr>
          <p:nvPr/>
        </p:nvPicPr>
        <p:blipFill>
          <a:blip r:embed="rId7" cstate="print"/>
          <a:srcRect/>
          <a:stretch>
            <a:fillRect/>
          </a:stretch>
        </p:blipFill>
        <p:spPr bwMode="auto">
          <a:xfrm>
            <a:off x="4214810" y="1571612"/>
            <a:ext cx="1714512" cy="1643074"/>
          </a:xfrm>
          <a:prstGeom prst="rect">
            <a:avLst/>
          </a:prstGeom>
          <a:noFill/>
        </p:spPr>
      </p:pic>
      <p:sp>
        <p:nvSpPr>
          <p:cNvPr id="9" name="مستطيل 8"/>
          <p:cNvSpPr/>
          <p:nvPr/>
        </p:nvSpPr>
        <p:spPr>
          <a:xfrm>
            <a:off x="4071934" y="3214686"/>
            <a:ext cx="1988671" cy="523220"/>
          </a:xfrm>
          <a:prstGeom prst="rect">
            <a:avLst/>
          </a:prstGeom>
        </p:spPr>
        <p:txBody>
          <a:bodyPr wrap="square">
            <a:spAutoFit/>
          </a:bodyPr>
          <a:lstStyle/>
          <a:p>
            <a:pPr algn="ctr"/>
            <a:r>
              <a:rPr lang="en-US" sz="1400" b="1" dirty="0" smtClean="0"/>
              <a:t>Decorative rock and pea gravel</a:t>
            </a:r>
            <a:endParaRPr lang="ar-IQ" sz="1400" dirty="0"/>
          </a:p>
        </p:txBody>
      </p:sp>
      <p:sp>
        <p:nvSpPr>
          <p:cNvPr id="10" name="مستطيل 9"/>
          <p:cNvSpPr/>
          <p:nvPr/>
        </p:nvSpPr>
        <p:spPr>
          <a:xfrm>
            <a:off x="2285984" y="3143248"/>
            <a:ext cx="1785934" cy="523220"/>
          </a:xfrm>
          <a:prstGeom prst="rect">
            <a:avLst/>
          </a:prstGeom>
        </p:spPr>
        <p:txBody>
          <a:bodyPr wrap="square">
            <a:spAutoFit/>
          </a:bodyPr>
          <a:lstStyle/>
          <a:p>
            <a:r>
              <a:rPr lang="en-US" sz="1400" b="1" dirty="0" smtClean="0"/>
              <a:t>Wood chips or bark</a:t>
            </a:r>
            <a:r>
              <a:rPr lang="en-US" sz="1400" dirty="0" smtClean="0"/>
              <a:t> </a:t>
            </a:r>
            <a:br>
              <a:rPr lang="en-US" sz="1400" dirty="0" smtClean="0"/>
            </a:br>
            <a:endParaRPr lang="ar-IQ" sz="1400" dirty="0"/>
          </a:p>
        </p:txBody>
      </p:sp>
      <p:sp>
        <p:nvSpPr>
          <p:cNvPr id="11" name="مستطيل 10"/>
          <p:cNvSpPr/>
          <p:nvPr/>
        </p:nvSpPr>
        <p:spPr>
          <a:xfrm>
            <a:off x="428596" y="3143248"/>
            <a:ext cx="1785934" cy="307777"/>
          </a:xfrm>
          <a:prstGeom prst="rect">
            <a:avLst/>
          </a:prstGeom>
        </p:spPr>
        <p:txBody>
          <a:bodyPr wrap="square">
            <a:spAutoFit/>
          </a:bodyPr>
          <a:lstStyle/>
          <a:p>
            <a:pPr algn="ctr"/>
            <a:r>
              <a:rPr lang="en-US" sz="1400" b="1" dirty="0" smtClean="0"/>
              <a:t>Growing soil </a:t>
            </a:r>
            <a:endParaRPr lang="ar-IQ" sz="1400" dirty="0"/>
          </a:p>
        </p:txBody>
      </p:sp>
      <p:sp>
        <p:nvSpPr>
          <p:cNvPr id="12" name="مربع نص 11"/>
          <p:cNvSpPr txBox="1"/>
          <p:nvPr/>
        </p:nvSpPr>
        <p:spPr>
          <a:xfrm>
            <a:off x="6372200" y="3402390"/>
            <a:ext cx="2286016" cy="646331"/>
          </a:xfrm>
          <a:prstGeom prst="rect">
            <a:avLst/>
          </a:prstGeom>
          <a:noFill/>
          <a:ln>
            <a:solidFill>
              <a:schemeClr val="tx1"/>
            </a:solidFill>
          </a:ln>
        </p:spPr>
        <p:txBody>
          <a:bodyPr wrap="square" rtlCol="1">
            <a:spAutoFit/>
          </a:bodyPr>
          <a:lstStyle/>
          <a:p>
            <a:r>
              <a:rPr lang="ar-IQ" dirty="0" smtClean="0">
                <a:ln>
                  <a:solidFill>
                    <a:schemeClr val="tx1"/>
                  </a:solidFill>
                </a:ln>
              </a:rPr>
              <a:t>بعض منتجات كلية الزراعـة  </a:t>
            </a:r>
          </a:p>
          <a:p>
            <a:r>
              <a:rPr lang="ar-IQ" dirty="0" smtClean="0">
                <a:ln>
                  <a:solidFill>
                    <a:schemeClr val="tx1"/>
                  </a:solidFill>
                </a:ln>
              </a:rPr>
              <a:t>    جامعة ليدز - انكلترا</a:t>
            </a:r>
            <a:endParaRPr lang="ar-IQ" dirty="0">
              <a:ln>
                <a:solidFill>
                  <a:schemeClr val="tx1"/>
                </a:solidFill>
              </a:ln>
            </a:endParaRPr>
          </a:p>
        </p:txBody>
      </p:sp>
      <p:sp>
        <p:nvSpPr>
          <p:cNvPr id="13" name="مربع نص 12"/>
          <p:cNvSpPr txBox="1"/>
          <p:nvPr/>
        </p:nvSpPr>
        <p:spPr>
          <a:xfrm>
            <a:off x="6228184" y="4725144"/>
            <a:ext cx="1428760" cy="369332"/>
          </a:xfrm>
          <a:prstGeom prst="rect">
            <a:avLst/>
          </a:prstGeom>
          <a:noFill/>
          <a:ln>
            <a:solidFill>
              <a:schemeClr val="tx1"/>
            </a:solidFill>
          </a:ln>
        </p:spPr>
        <p:txBody>
          <a:bodyPr wrap="square" rtlCol="1">
            <a:spAutoFit/>
          </a:bodyPr>
          <a:lstStyle/>
          <a:p>
            <a:pPr algn="l"/>
            <a:r>
              <a:rPr lang="en-US" dirty="0" smtClean="0">
                <a:ln>
                  <a:solidFill>
                    <a:schemeClr val="tx1"/>
                  </a:solidFill>
                </a:ln>
              </a:rPr>
              <a:t>Bag  growing</a:t>
            </a:r>
            <a:endParaRPr lang="ar-IQ" dirty="0" smtClean="0">
              <a:ln>
                <a:solidFill>
                  <a:schemeClr val="tx1"/>
                </a:solidFill>
              </a:ln>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1238</TotalTime>
  <Words>727</Words>
  <Application>Microsoft Office PowerPoint</Application>
  <PresentationFormat>On-screen Show (4:3)</PresentationFormat>
  <Paragraphs>104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سمة Office</vt:lpstr>
      <vt:lpstr>PowerPoint Presentation</vt:lpstr>
      <vt:lpstr>موارد ميزانية جامعة ليدزالانكليزية </vt:lpstr>
      <vt:lpstr>بعض منتجات الجامعة وكلفها</vt:lpstr>
      <vt:lpstr>الآلية المقترحة للإدارة</vt:lpstr>
      <vt:lpstr>الآلية المقترحة لتوزيع الأجور </vt:lpstr>
      <vt:lpstr>بعض المقترحات الإنتاجية القابلة للتطبيق : </vt:lpstr>
      <vt:lpstr>PowerPoint Presentation</vt:lpstr>
      <vt:lpstr>PowerPoint Presentation</vt:lpstr>
      <vt:lpstr>PowerPoint Presentation</vt:lpstr>
      <vt:lpstr> هل يستطيع العراق ؟؟</vt:lpstr>
    </vt:vector>
  </TitlesOfParts>
  <Company>By DR.Ahmed Saker 2o1O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TOSHIBA</dc:creator>
  <cp:lastModifiedBy>Admin</cp:lastModifiedBy>
  <cp:revision>117</cp:revision>
  <dcterms:created xsi:type="dcterms:W3CDTF">2014-12-24T19:14:38Z</dcterms:created>
  <dcterms:modified xsi:type="dcterms:W3CDTF">2019-01-28T20:07:21Z</dcterms:modified>
</cp:coreProperties>
</file>